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7"/>
  </p:notesMasterIdLst>
  <p:sldIdLst>
    <p:sldId id="602" r:id="rId3"/>
    <p:sldId id="258" r:id="rId4"/>
    <p:sldId id="603" r:id="rId5"/>
    <p:sldId id="616" r:id="rId6"/>
    <p:sldId id="604" r:id="rId7"/>
    <p:sldId id="619" r:id="rId8"/>
    <p:sldId id="608" r:id="rId9"/>
    <p:sldId id="615" r:id="rId10"/>
    <p:sldId id="620" r:id="rId11"/>
    <p:sldId id="607" r:id="rId12"/>
    <p:sldId id="605" r:id="rId13"/>
    <p:sldId id="606" r:id="rId14"/>
    <p:sldId id="609" r:id="rId15"/>
    <p:sldId id="622" r:id="rId16"/>
    <p:sldId id="623" r:id="rId17"/>
    <p:sldId id="621" r:id="rId18"/>
    <p:sldId id="624" r:id="rId19"/>
    <p:sldId id="625" r:id="rId20"/>
    <p:sldId id="626" r:id="rId21"/>
    <p:sldId id="627" r:id="rId22"/>
    <p:sldId id="629" r:id="rId23"/>
    <p:sldId id="630" r:id="rId24"/>
    <p:sldId id="632" r:id="rId25"/>
    <p:sldId id="633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4B63"/>
    <a:srgbClr val="DAE8FD"/>
    <a:srgbClr val="D4694F"/>
    <a:srgbClr val="763746"/>
    <a:srgbClr val="008B0D"/>
    <a:srgbClr val="AB8B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79"/>
    <p:restoredTop sz="86402"/>
  </p:normalViewPr>
  <p:slideViewPr>
    <p:cSldViewPr snapToGrid="0">
      <p:cViewPr varScale="1">
        <p:scale>
          <a:sx n="141" d="100"/>
          <a:sy n="141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52CF3-0AE4-9748-851C-8FD4B1ED39DA}" type="datetimeFigureOut">
              <a:rPr lang="en-US" smtClean="0"/>
              <a:t>6/5/23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BF1CB-051C-214C-8967-44987813EE1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578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BF1CB-051C-214C-8967-44987813EE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1501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levels of </a:t>
            </a:r>
            <a:r>
              <a:rPr lang="en-US" dirty="0" err="1"/>
              <a:t>auality</a:t>
            </a:r>
            <a:r>
              <a:rPr lang="en-US" dirty="0"/>
              <a:t> to the attributes / products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BF1CB-051C-214C-8967-44987813EE1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5119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BF1CB-051C-214C-8967-44987813EE1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44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BF1CB-051C-214C-8967-44987813EE1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765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Definitions:</a:t>
            </a:r>
          </a:p>
          <a:p>
            <a:endParaRPr lang="en-US" dirty="0"/>
          </a:p>
          <a:p>
            <a:pPr>
              <a:lnSpc>
                <a:spcPct val="115000"/>
              </a:lnSpc>
              <a:spcAft>
                <a:spcPts val="1200"/>
              </a:spcAft>
            </a:pPr>
            <a:endParaRPr lang="en-GB" sz="1800" b="1" dirty="0">
              <a:effectLst/>
              <a:latin typeface="Aktiv Grotesk"/>
              <a:ea typeface="Aktiv Grotesk"/>
              <a:cs typeface="Aktiv Grotesk"/>
            </a:endParaRPr>
          </a:p>
          <a:p>
            <a:pPr>
              <a:lnSpc>
                <a:spcPct val="115000"/>
              </a:lnSpc>
              <a:spcAft>
                <a:spcPts val="1200"/>
              </a:spcAft>
            </a:pPr>
            <a:r>
              <a:rPr lang="en-GB" sz="1800" b="1" dirty="0">
                <a:effectLst/>
                <a:latin typeface="Aktiv Grotesk"/>
                <a:ea typeface="Aktiv Grotesk"/>
                <a:cs typeface="Aktiv Grotesk"/>
              </a:rPr>
              <a:t>Product Catalogue</a:t>
            </a:r>
            <a:r>
              <a:rPr lang="en-GB" sz="1800" dirty="0">
                <a:effectLst/>
                <a:latin typeface="Aktiv Grotesk"/>
                <a:ea typeface="Aktiv Grotesk"/>
                <a:cs typeface="Aktiv Grotesk"/>
              </a:rPr>
              <a:t> means an electronic record of the Products and Services that an enterprise is able to sell to a buyer.</a:t>
            </a:r>
          </a:p>
          <a:p>
            <a:pPr>
              <a:lnSpc>
                <a:spcPct val="115000"/>
              </a:lnSpc>
              <a:spcAft>
                <a:spcPts val="1200"/>
              </a:spcAft>
            </a:pPr>
            <a:endParaRPr lang="en-GB" sz="1800" b="1" dirty="0">
              <a:effectLst/>
              <a:latin typeface="Aktiv Grotesk"/>
              <a:ea typeface="Aktiv Grotesk"/>
              <a:cs typeface="Aktiv Grotesk"/>
            </a:endParaRPr>
          </a:p>
          <a:p>
            <a:pPr>
              <a:lnSpc>
                <a:spcPct val="115000"/>
              </a:lnSpc>
              <a:spcAft>
                <a:spcPts val="1200"/>
              </a:spcAft>
            </a:pPr>
            <a:r>
              <a:rPr lang="en-GB" sz="1800" b="1" dirty="0">
                <a:effectLst/>
                <a:latin typeface="Aktiv Grotesk"/>
                <a:ea typeface="Aktiv Grotesk"/>
                <a:cs typeface="Aktiv Grotesk"/>
              </a:rPr>
              <a:t>Supplier Catalogue</a:t>
            </a:r>
            <a:r>
              <a:rPr lang="en-GB" sz="1800" dirty="0">
                <a:effectLst/>
                <a:latin typeface="Aktiv Grotesk"/>
                <a:ea typeface="Aktiv Grotesk"/>
                <a:cs typeface="Aktiv Grotesk"/>
              </a:rPr>
              <a:t> means an electronic record of the Products and Services that Supplier has chosen to make available for sale by the Retailer, including any specified general sales conditions </a:t>
            </a:r>
          </a:p>
          <a:p>
            <a:pPr>
              <a:lnSpc>
                <a:spcPct val="115000"/>
              </a:lnSpc>
              <a:spcAft>
                <a:spcPts val="1200"/>
              </a:spcAft>
            </a:pPr>
            <a:endParaRPr lang="en-GB" sz="1800" dirty="0">
              <a:effectLst/>
              <a:latin typeface="Aktiv Grotesk"/>
              <a:ea typeface="Aktiv Grotesk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200"/>
              </a:spcAft>
            </a:pPr>
            <a:endParaRPr lang="en-GB" sz="1800" dirty="0">
              <a:effectLst/>
              <a:latin typeface="Aktiv Grotesk"/>
              <a:ea typeface="Aktiv Grotesk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200"/>
              </a:spcAft>
            </a:pPr>
            <a:endParaRPr lang="fr-FR" sz="1800" dirty="0">
              <a:effectLst/>
              <a:latin typeface="Aktiv Grotesk"/>
              <a:ea typeface="Aktiv Grotesk"/>
              <a:cs typeface="Times New Roman" panose="02020603050405020304" pitchFamily="18" charset="0"/>
            </a:endParaRPr>
          </a:p>
          <a:p>
            <a:pPr algn="just"/>
            <a:r>
              <a:rPr lang="fr-FR" sz="1800" b="1" dirty="0">
                <a:effectLst/>
                <a:latin typeface="Aktiv Grotesk"/>
                <a:ea typeface="Aktiv Grotesk"/>
                <a:cs typeface="Aktiv Grotesk"/>
              </a:rPr>
              <a:t>Product and Services</a:t>
            </a:r>
            <a:r>
              <a:rPr lang="en-GB" sz="1800" dirty="0">
                <a:effectLst/>
                <a:latin typeface="Aktiv Grotesk"/>
                <a:ea typeface="Aktiv Grotesk"/>
                <a:cs typeface="Aktiv Grotesk"/>
              </a:rPr>
              <a:t> as a collective term, means those items which will be delivered to a Customer by the Supplier and consumed as part of their end-to-end travel experience.</a:t>
            </a:r>
            <a:r>
              <a:rPr lang="en-GB" sz="1800" dirty="0">
                <a:effectLst/>
                <a:latin typeface="Aktiv Grotesk"/>
                <a:ea typeface="Aktiv Grotesk"/>
                <a:cs typeface="Times New Roman" panose="02020603050405020304" pitchFamily="18" charset="0"/>
              </a:rPr>
              <a:t> </a:t>
            </a:r>
            <a:endParaRPr lang="fr-FR" sz="1800" dirty="0">
              <a:effectLst/>
              <a:latin typeface="Aktiv Grotesk"/>
              <a:ea typeface="Aktiv Grotesk"/>
              <a:cs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Aktiv Grotesk"/>
                <a:ea typeface="MS Mincho" panose="02020609040205080304" pitchFamily="49" charset="-128"/>
                <a:cs typeface="Times New Roman" panose="02020603050405020304" pitchFamily="18" charset="0"/>
              </a:rPr>
              <a:t>products and services will be delivered to the consumer which may also be the customer as of our own definitions </a:t>
            </a:r>
            <a:endParaRPr lang="fr-FR" sz="1800" dirty="0">
              <a:effectLst/>
              <a:latin typeface="Aktiv Grotesk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BF1CB-051C-214C-8967-44987813EE1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613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1200" b="0" i="0" dirty="0">
                <a:solidFill>
                  <a:srgbClr val="022A4C"/>
                </a:solidFill>
                <a:effectLst/>
                <a:latin typeface="Bahnschrift" panose="020B0502040204020203" pitchFamily="34" charset="0"/>
              </a:rPr>
              <a:t>including but not limited to information about where the products &amp; services are available (i.e., location, market, schedules, miscellaneous information, etc.) and any specified general </a:t>
            </a:r>
          </a:p>
          <a:p>
            <a:endParaRPr lang="en-US" sz="1200" b="0" i="0" dirty="0">
              <a:solidFill>
                <a:srgbClr val="022A4C"/>
              </a:solidFill>
              <a:effectLst/>
              <a:latin typeface="Bahnschrift" panose="020B0502040204020203" pitchFamily="34" charset="0"/>
            </a:endParaRPr>
          </a:p>
          <a:p>
            <a:r>
              <a:rPr lang="en-US" sz="1800" b="1" i="0" dirty="0">
                <a:solidFill>
                  <a:srgbClr val="022A4C"/>
                </a:solidFill>
                <a:effectLst/>
                <a:latin typeface="Arial" panose="020B0604020202020204" pitchFamily="34" charset="0"/>
              </a:rPr>
              <a:t>Product management</a:t>
            </a:r>
            <a:r>
              <a:rPr lang="en-US" sz="1800" b="0" i="0" dirty="0">
                <a:solidFill>
                  <a:srgbClr val="022A4C"/>
                </a:solidFill>
                <a:effectLst/>
                <a:latin typeface="Arial" panose="020B0604020202020204" pitchFamily="34" charset="0"/>
              </a:rPr>
              <a:t> is an organizational function that aims to maximize the value of a product by optimizing every step of the product lifecycle. </a:t>
            </a:r>
          </a:p>
          <a:p>
            <a:endParaRPr lang="en-US" sz="1800" b="0" i="0" dirty="0">
              <a:solidFill>
                <a:srgbClr val="022A4C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1800" b="0" i="0" dirty="0">
                <a:solidFill>
                  <a:srgbClr val="022A4C"/>
                </a:solidFill>
                <a:effectLst/>
                <a:latin typeface="Arial" panose="020B0604020202020204" pitchFamily="34" charset="0"/>
              </a:rPr>
              <a:t>The intent of an airline profile is to reduce the #calls to the retailer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BF1CB-051C-214C-8967-44987813EE1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5393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BF1CB-051C-214C-8967-44987813EE1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4093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BF1CB-051C-214C-8967-44987813EE1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677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BF1CB-051C-214C-8967-44987813EE1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163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line: Seller has only </a:t>
            </a:r>
            <a:r>
              <a:rPr lang="en-US" dirty="0" err="1"/>
              <a:t>AirlineProfiles</a:t>
            </a:r>
            <a:r>
              <a:rPr lang="en-US" dirty="0"/>
              <a:t> i.e. O&amp;D or do they get more than O&amp;D </a:t>
            </a:r>
          </a:p>
          <a:p>
            <a:pPr marL="228600" indent="-228600">
              <a:buAutoNum type="alphaLcParenR"/>
            </a:pPr>
            <a:r>
              <a:rPr lang="en-US" dirty="0"/>
              <a:t>Possibility to ship full product info with an offer</a:t>
            </a:r>
          </a:p>
          <a:p>
            <a:pPr marL="228600" indent="-228600">
              <a:buAutoNum type="alphaLcParenR"/>
            </a:pPr>
            <a:r>
              <a:rPr lang="en-US" dirty="0"/>
              <a:t>Retailer / supplier with shared product catalog we need to ship only references in the REQ and get the offer for that Req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BF1CB-051C-214C-8967-44987813EE1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452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Payment details / as supplier I send a settlement value </a:t>
            </a:r>
          </a:p>
          <a:p>
            <a:r>
              <a:rPr lang="en-US" dirty="0"/>
              <a:t>Payment options as optional element attached to product </a:t>
            </a:r>
          </a:p>
          <a:p>
            <a:endParaRPr lang="en-US" dirty="0"/>
          </a:p>
          <a:p>
            <a:r>
              <a:rPr lang="en-US" dirty="0"/>
              <a:t>Inspirational shopping make the conditions ( app, membership </a:t>
            </a:r>
            <a:r>
              <a:rPr lang="en-US" dirty="0" err="1"/>
              <a:t>etc</a:t>
            </a:r>
            <a:r>
              <a:rPr lang="en-US" dirty="0"/>
              <a:t> )  visible here </a:t>
            </a:r>
          </a:p>
          <a:p>
            <a:r>
              <a:rPr lang="en-US" dirty="0"/>
              <a:t>Public : it’s a decision by the individual airline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BF1CB-051C-214C-8967-44987813EE1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228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6EC236-F1D3-1F92-BA1E-39DC7F406A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0F7B1A4-C274-DA1B-6EF9-16C6D19477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502F37-6D93-0C05-61AC-80AF95BD7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5B2A8A9-A99A-E7E3-5089-F69572044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9CC7D7D-8B9D-EBD9-B196-4AB81E152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024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AD5AA2-51B5-D692-D6AD-BCE85C9B5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1AEC4D6-3CE4-9C6C-BD82-4D2CFD2B38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106D990-E0FA-6327-2E95-1A0B3B02C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E578CA-9933-B0CD-416F-D1EFF715C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BC03A3-B533-86F2-3018-7264C3ABD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203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9995A75-D160-55C2-EA69-52A225AB1F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E28F6A0-457D-AF55-421F-7E3B5520B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F744857-4673-5A75-8A92-741F2C04A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2A2C057-8B23-EB6B-1280-75CAACE64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6575F5-DF8C-4B19-82E5-9205C78B6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70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03161" y="5371122"/>
            <a:ext cx="499192" cy="1283821"/>
            <a:chOff x="-720900" y="1958300"/>
            <a:chExt cx="462900" cy="1190488"/>
          </a:xfrm>
        </p:grpSpPr>
        <p:sp>
          <p:nvSpPr>
            <p:cNvPr id="10" name="Google Shape;10;p2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25" name="Google Shape;25;p2"/>
          <p:cNvGrpSpPr/>
          <p:nvPr/>
        </p:nvGrpSpPr>
        <p:grpSpPr>
          <a:xfrm rot="5400000">
            <a:off x="11097295" y="-189112"/>
            <a:ext cx="499192" cy="1283821"/>
            <a:chOff x="-720900" y="1958300"/>
            <a:chExt cx="462900" cy="1190488"/>
          </a:xfrm>
        </p:grpSpPr>
        <p:sp>
          <p:nvSpPr>
            <p:cNvPr id="26" name="Google Shape;26;p2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950967" y="719323"/>
            <a:ext cx="6565600" cy="25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267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 dirty="0"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950967" y="3649136"/>
            <a:ext cx="3437600" cy="8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881669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1091100" y="3173868"/>
            <a:ext cx="5844800" cy="21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title" idx="2" hasCustomPrompt="1"/>
          </p:nvPr>
        </p:nvSpPr>
        <p:spPr>
          <a:xfrm>
            <a:off x="1091100" y="877200"/>
            <a:ext cx="3195200" cy="210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3333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6" name="Google Shape;46;p3"/>
          <p:cNvGrpSpPr/>
          <p:nvPr/>
        </p:nvGrpSpPr>
        <p:grpSpPr>
          <a:xfrm rot="10800000" flipH="1">
            <a:off x="203161" y="203203"/>
            <a:ext cx="499192" cy="1283821"/>
            <a:chOff x="-720900" y="1958300"/>
            <a:chExt cx="462900" cy="1190488"/>
          </a:xfrm>
        </p:grpSpPr>
        <p:sp>
          <p:nvSpPr>
            <p:cNvPr id="47" name="Google Shape;47;p3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62" name="Google Shape;62;p3"/>
          <p:cNvGrpSpPr/>
          <p:nvPr/>
        </p:nvGrpSpPr>
        <p:grpSpPr>
          <a:xfrm rot="5400000" flipH="1">
            <a:off x="595528" y="5763303"/>
            <a:ext cx="499192" cy="1283821"/>
            <a:chOff x="-720900" y="1958300"/>
            <a:chExt cx="462900" cy="1190488"/>
          </a:xfrm>
        </p:grpSpPr>
        <p:sp>
          <p:nvSpPr>
            <p:cNvPr id="63" name="Google Shape;63;p3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5408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960000" y="1880567"/>
            <a:ext cx="10272000" cy="2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>
                <a:solidFill>
                  <a:srgbClr val="333333"/>
                </a:solidFill>
              </a:defRPr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81" name="Google Shape;81;p4"/>
          <p:cNvGrpSpPr/>
          <p:nvPr/>
        </p:nvGrpSpPr>
        <p:grpSpPr>
          <a:xfrm rot="10800000">
            <a:off x="11489611" y="203203"/>
            <a:ext cx="499192" cy="1283821"/>
            <a:chOff x="-720900" y="1958300"/>
            <a:chExt cx="462900" cy="1190488"/>
          </a:xfrm>
        </p:grpSpPr>
        <p:sp>
          <p:nvSpPr>
            <p:cNvPr id="82" name="Google Shape;82;p4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97" name="Google Shape;97;p4"/>
          <p:cNvGrpSpPr/>
          <p:nvPr/>
        </p:nvGrpSpPr>
        <p:grpSpPr>
          <a:xfrm rot="-5400000">
            <a:off x="595477" y="5763436"/>
            <a:ext cx="499192" cy="1283821"/>
            <a:chOff x="-720900" y="1958300"/>
            <a:chExt cx="462900" cy="1190488"/>
          </a:xfrm>
        </p:grpSpPr>
        <p:sp>
          <p:nvSpPr>
            <p:cNvPr id="98" name="Google Shape;98;p4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11270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3" name="Google Shape;153;p6"/>
          <p:cNvGrpSpPr/>
          <p:nvPr/>
        </p:nvGrpSpPr>
        <p:grpSpPr>
          <a:xfrm rot="10800000" flipH="1">
            <a:off x="203161" y="203203"/>
            <a:ext cx="499192" cy="1283821"/>
            <a:chOff x="-720900" y="1958300"/>
            <a:chExt cx="462900" cy="1190488"/>
          </a:xfrm>
        </p:grpSpPr>
        <p:sp>
          <p:nvSpPr>
            <p:cNvPr id="154" name="Google Shape;154;p6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169" name="Google Shape;169;p6"/>
          <p:cNvGrpSpPr/>
          <p:nvPr/>
        </p:nvGrpSpPr>
        <p:grpSpPr>
          <a:xfrm rot="5400000" flipH="1">
            <a:off x="11097295" y="5763436"/>
            <a:ext cx="499192" cy="1283821"/>
            <a:chOff x="-720900" y="1958300"/>
            <a:chExt cx="462900" cy="1190488"/>
          </a:xfrm>
        </p:grpSpPr>
        <p:sp>
          <p:nvSpPr>
            <p:cNvPr id="170" name="Google Shape;170;p6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1187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"/>
          <p:cNvSpPr txBox="1">
            <a:spLocks noGrp="1"/>
          </p:cNvSpPr>
          <p:nvPr>
            <p:ph type="title"/>
          </p:nvPr>
        </p:nvSpPr>
        <p:spPr>
          <a:xfrm>
            <a:off x="950967" y="1664000"/>
            <a:ext cx="5295600" cy="10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3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7"/>
          <p:cNvSpPr txBox="1">
            <a:spLocks noGrp="1"/>
          </p:cNvSpPr>
          <p:nvPr>
            <p:ph type="subTitle" idx="1"/>
          </p:nvPr>
        </p:nvSpPr>
        <p:spPr>
          <a:xfrm>
            <a:off x="950967" y="2720400"/>
            <a:ext cx="5295600" cy="2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88" name="Google Shape;188;p7"/>
          <p:cNvSpPr>
            <a:spLocks noGrp="1"/>
          </p:cNvSpPr>
          <p:nvPr>
            <p:ph type="pic" idx="2"/>
          </p:nvPr>
        </p:nvSpPr>
        <p:spPr>
          <a:xfrm>
            <a:off x="7104100" y="1331067"/>
            <a:ext cx="4137200" cy="5526800"/>
          </a:xfrm>
          <a:prstGeom prst="round2Same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grpSp>
        <p:nvGrpSpPr>
          <p:cNvPr id="189" name="Google Shape;189;p7"/>
          <p:cNvGrpSpPr/>
          <p:nvPr/>
        </p:nvGrpSpPr>
        <p:grpSpPr>
          <a:xfrm rot="-5400000">
            <a:off x="595528" y="5763288"/>
            <a:ext cx="499192" cy="1283821"/>
            <a:chOff x="-720900" y="1958300"/>
            <a:chExt cx="462900" cy="1190488"/>
          </a:xfrm>
        </p:grpSpPr>
        <p:sp>
          <p:nvSpPr>
            <p:cNvPr id="190" name="Google Shape;190;p7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53104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"/>
          <p:cNvSpPr txBox="1">
            <a:spLocks noGrp="1"/>
          </p:cNvSpPr>
          <p:nvPr>
            <p:ph type="title"/>
          </p:nvPr>
        </p:nvSpPr>
        <p:spPr>
          <a:xfrm>
            <a:off x="3090600" y="1742800"/>
            <a:ext cx="601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3333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82211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>
            <a:spLocks noGrp="1"/>
          </p:cNvSpPr>
          <p:nvPr>
            <p:ph type="title"/>
          </p:nvPr>
        </p:nvSpPr>
        <p:spPr>
          <a:xfrm>
            <a:off x="2847400" y="15854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9"/>
          <p:cNvSpPr txBox="1">
            <a:spLocks noGrp="1"/>
          </p:cNvSpPr>
          <p:nvPr>
            <p:ph type="subTitle" idx="1"/>
          </p:nvPr>
        </p:nvSpPr>
        <p:spPr>
          <a:xfrm>
            <a:off x="2847400" y="4204667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288610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8545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785EAB-4F57-6D16-CBCB-4F59B30E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D4844CF-DBDB-2AB6-B3FA-6B29E95CE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7489AA-C512-8274-20B0-7F9F19849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4FEAFC-10E8-6740-10E4-D967F238C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6539A4-0847-90DD-28B7-21CA617B1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0094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"/>
          <p:cNvSpPr txBox="1">
            <a:spLocks noGrp="1"/>
          </p:cNvSpPr>
          <p:nvPr>
            <p:ph type="title" hasCustomPrompt="1"/>
          </p:nvPr>
        </p:nvSpPr>
        <p:spPr>
          <a:xfrm>
            <a:off x="950967" y="2408700"/>
            <a:ext cx="6995200" cy="135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214" name="Google Shape;214;p11"/>
          <p:cNvSpPr txBox="1">
            <a:spLocks noGrp="1"/>
          </p:cNvSpPr>
          <p:nvPr>
            <p:ph type="subTitle" idx="1"/>
          </p:nvPr>
        </p:nvSpPr>
        <p:spPr>
          <a:xfrm>
            <a:off x="950967" y="3868200"/>
            <a:ext cx="6995200" cy="6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grpSp>
        <p:nvGrpSpPr>
          <p:cNvPr id="215" name="Google Shape;215;p11"/>
          <p:cNvGrpSpPr/>
          <p:nvPr/>
        </p:nvGrpSpPr>
        <p:grpSpPr>
          <a:xfrm>
            <a:off x="323095" y="200688"/>
            <a:ext cx="499192" cy="1283821"/>
            <a:chOff x="-720900" y="1958300"/>
            <a:chExt cx="462900" cy="1190488"/>
          </a:xfrm>
        </p:grpSpPr>
        <p:sp>
          <p:nvSpPr>
            <p:cNvPr id="216" name="Google Shape;216;p11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19" name="Google Shape;219;p11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20" name="Google Shape;220;p11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21" name="Google Shape;221;p11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22" name="Google Shape;222;p11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23" name="Google Shape;223;p11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25" name="Google Shape;225;p11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231" name="Google Shape;231;p11"/>
          <p:cNvGrpSpPr/>
          <p:nvPr/>
        </p:nvGrpSpPr>
        <p:grpSpPr>
          <a:xfrm rot="5400000">
            <a:off x="1480228" y="-191612"/>
            <a:ext cx="499192" cy="1283821"/>
            <a:chOff x="-720900" y="1958300"/>
            <a:chExt cx="462900" cy="1190488"/>
          </a:xfrm>
        </p:grpSpPr>
        <p:sp>
          <p:nvSpPr>
            <p:cNvPr id="232" name="Google Shape;232;p11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33" name="Google Shape;233;p11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34" name="Google Shape;234;p11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35" name="Google Shape;235;p11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36" name="Google Shape;236;p11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37" name="Google Shape;237;p11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38" name="Google Shape;238;p11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39" name="Google Shape;239;p11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40" name="Google Shape;240;p11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41" name="Google Shape;241;p11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42" name="Google Shape;242;p11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43" name="Google Shape;243;p11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44" name="Google Shape;244;p11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45" name="Google Shape;245;p11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46" name="Google Shape;246;p11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10164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18372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3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Bahnschrift" panose="020B0502040204020203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title" idx="2" hasCustomPrompt="1"/>
          </p:nvPr>
        </p:nvSpPr>
        <p:spPr>
          <a:xfrm>
            <a:off x="1163200" y="2153701"/>
            <a:ext cx="14328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  <a:latin typeface="Bahnschrift" panose="020B0502040204020203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3" hasCustomPrompt="1"/>
          </p:nvPr>
        </p:nvSpPr>
        <p:spPr>
          <a:xfrm>
            <a:off x="1163200" y="4268132"/>
            <a:ext cx="14328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  <a:latin typeface="Bahnschrift" panose="020B0502040204020203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4" hasCustomPrompt="1"/>
          </p:nvPr>
        </p:nvSpPr>
        <p:spPr>
          <a:xfrm>
            <a:off x="4559000" y="2153701"/>
            <a:ext cx="14328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  <a:latin typeface="Bahnschrift" panose="020B0502040204020203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title" idx="5" hasCustomPrompt="1"/>
          </p:nvPr>
        </p:nvSpPr>
        <p:spPr>
          <a:xfrm>
            <a:off x="4559000" y="4268132"/>
            <a:ext cx="14328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  <a:latin typeface="Bahnschrift" panose="020B0502040204020203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>
            <a:spLocks noGrp="1"/>
          </p:cNvSpPr>
          <p:nvPr>
            <p:ph type="title" idx="6" hasCustomPrompt="1"/>
          </p:nvPr>
        </p:nvSpPr>
        <p:spPr>
          <a:xfrm>
            <a:off x="7954800" y="2153701"/>
            <a:ext cx="14328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  <a:latin typeface="Bahnschrift" panose="020B0502040204020203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>
            <a:spLocks noGrp="1"/>
          </p:cNvSpPr>
          <p:nvPr>
            <p:ph type="title" idx="7" hasCustomPrompt="1"/>
          </p:nvPr>
        </p:nvSpPr>
        <p:spPr>
          <a:xfrm>
            <a:off x="7954800" y="4268132"/>
            <a:ext cx="14328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2"/>
                </a:solidFill>
                <a:latin typeface="Bahnschrift" panose="020B0502040204020203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>
            <a:spLocks noGrp="1"/>
          </p:cNvSpPr>
          <p:nvPr>
            <p:ph type="subTitle" idx="1"/>
          </p:nvPr>
        </p:nvSpPr>
        <p:spPr>
          <a:xfrm>
            <a:off x="1163200" y="2917300"/>
            <a:ext cx="30740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  <a:latin typeface="Bahnschrift" panose="020B0502040204020203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57" name="Google Shape;257;p13"/>
          <p:cNvSpPr txBox="1">
            <a:spLocks noGrp="1"/>
          </p:cNvSpPr>
          <p:nvPr>
            <p:ph type="subTitle" idx="8"/>
          </p:nvPr>
        </p:nvSpPr>
        <p:spPr>
          <a:xfrm>
            <a:off x="4559000" y="2917300"/>
            <a:ext cx="30740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  <a:latin typeface="Bahnschrift" panose="020B0502040204020203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58" name="Google Shape;258;p13"/>
          <p:cNvSpPr txBox="1">
            <a:spLocks noGrp="1"/>
          </p:cNvSpPr>
          <p:nvPr>
            <p:ph type="subTitle" idx="9"/>
          </p:nvPr>
        </p:nvSpPr>
        <p:spPr>
          <a:xfrm>
            <a:off x="7954800" y="2917300"/>
            <a:ext cx="30740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  <a:latin typeface="Bahnschrift" panose="020B0502040204020203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59" name="Google Shape;259;p13"/>
          <p:cNvSpPr txBox="1">
            <a:spLocks noGrp="1"/>
          </p:cNvSpPr>
          <p:nvPr>
            <p:ph type="subTitle" idx="13"/>
          </p:nvPr>
        </p:nvSpPr>
        <p:spPr>
          <a:xfrm>
            <a:off x="1163200" y="5031800"/>
            <a:ext cx="30740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  <a:latin typeface="Bahnschrift" panose="020B0502040204020203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60" name="Google Shape;260;p13"/>
          <p:cNvSpPr txBox="1">
            <a:spLocks noGrp="1"/>
          </p:cNvSpPr>
          <p:nvPr>
            <p:ph type="subTitle" idx="14"/>
          </p:nvPr>
        </p:nvSpPr>
        <p:spPr>
          <a:xfrm>
            <a:off x="4559000" y="5031800"/>
            <a:ext cx="30740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  <a:latin typeface="Bahnschrift" panose="020B0502040204020203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61" name="Google Shape;261;p13"/>
          <p:cNvSpPr txBox="1">
            <a:spLocks noGrp="1"/>
          </p:cNvSpPr>
          <p:nvPr>
            <p:ph type="subTitle" idx="15"/>
          </p:nvPr>
        </p:nvSpPr>
        <p:spPr>
          <a:xfrm>
            <a:off x="7954800" y="5031800"/>
            <a:ext cx="30740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  <a:latin typeface="Bahnschrift" panose="020B0502040204020203" pitchFamily="34" charset="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grpSp>
        <p:nvGrpSpPr>
          <p:cNvPr id="262" name="Google Shape;262;p13"/>
          <p:cNvGrpSpPr/>
          <p:nvPr/>
        </p:nvGrpSpPr>
        <p:grpSpPr>
          <a:xfrm>
            <a:off x="203161" y="5371122"/>
            <a:ext cx="499192" cy="1283821"/>
            <a:chOff x="-720900" y="1958300"/>
            <a:chExt cx="462900" cy="1190488"/>
          </a:xfrm>
          <a:solidFill>
            <a:srgbClr val="D4694F"/>
          </a:solidFill>
        </p:grpSpPr>
        <p:sp>
          <p:nvSpPr>
            <p:cNvPr id="263" name="Google Shape;263;p13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65" name="Google Shape;265;p13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4" name="Google Shape;274;p13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5" name="Google Shape;275;p13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6" name="Google Shape;276;p13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77" name="Google Shape;277;p13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278" name="Google Shape;278;p13"/>
          <p:cNvGrpSpPr/>
          <p:nvPr/>
        </p:nvGrpSpPr>
        <p:grpSpPr>
          <a:xfrm rot="5400000">
            <a:off x="11097295" y="-189112"/>
            <a:ext cx="499192" cy="1283821"/>
            <a:chOff x="-720900" y="1958300"/>
            <a:chExt cx="462900" cy="1190488"/>
          </a:xfrm>
          <a:solidFill>
            <a:srgbClr val="AB8BA2"/>
          </a:solidFill>
        </p:grpSpPr>
        <p:sp>
          <p:nvSpPr>
            <p:cNvPr id="279" name="Google Shape;279;p13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80" name="Google Shape;280;p13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81" name="Google Shape;281;p13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83" name="Google Shape;283;p13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84" name="Google Shape;284;p13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Bahnschrift" panose="020B0502040204020203" pitchFamily="34" charset="0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92203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4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96" name="Google Shape;296;p14"/>
          <p:cNvGrpSpPr/>
          <p:nvPr/>
        </p:nvGrpSpPr>
        <p:grpSpPr>
          <a:xfrm>
            <a:off x="203161" y="5371122"/>
            <a:ext cx="499192" cy="1283821"/>
            <a:chOff x="-720900" y="1958300"/>
            <a:chExt cx="462900" cy="1190488"/>
          </a:xfrm>
        </p:grpSpPr>
        <p:sp>
          <p:nvSpPr>
            <p:cNvPr id="297" name="Google Shape;297;p14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312" name="Google Shape;312;p14"/>
          <p:cNvGrpSpPr/>
          <p:nvPr/>
        </p:nvGrpSpPr>
        <p:grpSpPr>
          <a:xfrm rot="5400000">
            <a:off x="11097295" y="-189112"/>
            <a:ext cx="499192" cy="1283821"/>
            <a:chOff x="-720900" y="1958300"/>
            <a:chExt cx="462900" cy="1190488"/>
          </a:xfrm>
        </p:grpSpPr>
        <p:sp>
          <p:nvSpPr>
            <p:cNvPr id="313" name="Google Shape;313;p14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14" name="Google Shape;314;p14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15" name="Google Shape;315;p14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16" name="Google Shape;316;p14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17" name="Google Shape;317;p14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18" name="Google Shape;318;p14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19" name="Google Shape;319;p14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20" name="Google Shape;320;p14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21" name="Google Shape;321;p14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22" name="Google Shape;322;p14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23" name="Google Shape;323;p14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24" name="Google Shape;324;p14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25" name="Google Shape;325;p14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26" name="Google Shape;326;p14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27" name="Google Shape;327;p14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64275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5"/>
          <p:cNvSpPr txBox="1">
            <a:spLocks noGrp="1"/>
          </p:cNvSpPr>
          <p:nvPr>
            <p:ph type="title"/>
          </p:nvPr>
        </p:nvSpPr>
        <p:spPr>
          <a:xfrm>
            <a:off x="5427433" y="4612917"/>
            <a:ext cx="58136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330" name="Google Shape;330;p15"/>
          <p:cNvSpPr txBox="1">
            <a:spLocks noGrp="1"/>
          </p:cNvSpPr>
          <p:nvPr>
            <p:ph type="subTitle" idx="1"/>
          </p:nvPr>
        </p:nvSpPr>
        <p:spPr>
          <a:xfrm>
            <a:off x="4993667" y="1068500"/>
            <a:ext cx="6247200" cy="32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grpSp>
        <p:nvGrpSpPr>
          <p:cNvPr id="331" name="Google Shape;331;p15"/>
          <p:cNvGrpSpPr/>
          <p:nvPr/>
        </p:nvGrpSpPr>
        <p:grpSpPr>
          <a:xfrm>
            <a:off x="323095" y="200688"/>
            <a:ext cx="499192" cy="1283821"/>
            <a:chOff x="-720900" y="1958300"/>
            <a:chExt cx="462900" cy="1190488"/>
          </a:xfrm>
        </p:grpSpPr>
        <p:sp>
          <p:nvSpPr>
            <p:cNvPr id="332" name="Google Shape;332;p15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45" name="Google Shape;345;p15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83921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6"/>
          <p:cNvSpPr txBox="1">
            <a:spLocks noGrp="1"/>
          </p:cNvSpPr>
          <p:nvPr>
            <p:ph type="title"/>
          </p:nvPr>
        </p:nvSpPr>
        <p:spPr>
          <a:xfrm>
            <a:off x="960000" y="712983"/>
            <a:ext cx="4316000" cy="151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16"/>
          <p:cNvSpPr txBox="1">
            <a:spLocks noGrp="1"/>
          </p:cNvSpPr>
          <p:nvPr>
            <p:ph type="subTitle" idx="1"/>
          </p:nvPr>
        </p:nvSpPr>
        <p:spPr>
          <a:xfrm>
            <a:off x="950967" y="2248133"/>
            <a:ext cx="4316000" cy="105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50" name="Google Shape;350;p16"/>
          <p:cNvGrpSpPr/>
          <p:nvPr/>
        </p:nvGrpSpPr>
        <p:grpSpPr>
          <a:xfrm>
            <a:off x="203161" y="5371122"/>
            <a:ext cx="499192" cy="1283821"/>
            <a:chOff x="-720900" y="1958300"/>
            <a:chExt cx="462900" cy="1190488"/>
          </a:xfrm>
        </p:grpSpPr>
        <p:sp>
          <p:nvSpPr>
            <p:cNvPr id="351" name="Google Shape;351;p16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53" name="Google Shape;353;p16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61" name="Google Shape;361;p16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62" name="Google Shape;362;p16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63" name="Google Shape;363;p16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64" name="Google Shape;364;p16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366" name="Google Shape;366;p16"/>
          <p:cNvGrpSpPr/>
          <p:nvPr/>
        </p:nvGrpSpPr>
        <p:grpSpPr>
          <a:xfrm rot="5400000">
            <a:off x="11097295" y="-189112"/>
            <a:ext cx="499192" cy="1283821"/>
            <a:chOff x="-720900" y="1958300"/>
            <a:chExt cx="462900" cy="1190488"/>
          </a:xfrm>
        </p:grpSpPr>
        <p:sp>
          <p:nvSpPr>
            <p:cNvPr id="367" name="Google Shape;367;p16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68" name="Google Shape;368;p16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69" name="Google Shape;369;p16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70" name="Google Shape;370;p16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71" name="Google Shape;371;p16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72" name="Google Shape;372;p16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73" name="Google Shape;373;p16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74" name="Google Shape;374;p16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75" name="Google Shape;375;p16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76" name="Google Shape;376;p16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77" name="Google Shape;377;p16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78" name="Google Shape;378;p16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79" name="Google Shape;379;p16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80" name="Google Shape;380;p16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81" name="Google Shape;381;p16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08332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7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17"/>
          <p:cNvSpPr txBox="1">
            <a:spLocks noGrp="1"/>
          </p:cNvSpPr>
          <p:nvPr>
            <p:ph type="subTitle" idx="1"/>
          </p:nvPr>
        </p:nvSpPr>
        <p:spPr>
          <a:xfrm>
            <a:off x="1250167" y="3635397"/>
            <a:ext cx="2900400" cy="2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17"/>
          <p:cNvSpPr txBox="1">
            <a:spLocks noGrp="1"/>
          </p:cNvSpPr>
          <p:nvPr>
            <p:ph type="subTitle" idx="2"/>
          </p:nvPr>
        </p:nvSpPr>
        <p:spPr>
          <a:xfrm>
            <a:off x="4645796" y="3635397"/>
            <a:ext cx="2900400" cy="2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17"/>
          <p:cNvSpPr txBox="1">
            <a:spLocks noGrp="1"/>
          </p:cNvSpPr>
          <p:nvPr>
            <p:ph type="subTitle" idx="3"/>
          </p:nvPr>
        </p:nvSpPr>
        <p:spPr>
          <a:xfrm>
            <a:off x="8041433" y="3635397"/>
            <a:ext cx="2900400" cy="2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17"/>
          <p:cNvSpPr txBox="1">
            <a:spLocks noGrp="1"/>
          </p:cNvSpPr>
          <p:nvPr>
            <p:ph type="subTitle" idx="4"/>
          </p:nvPr>
        </p:nvSpPr>
        <p:spPr>
          <a:xfrm>
            <a:off x="1250167" y="2973433"/>
            <a:ext cx="2900400" cy="6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88" name="Google Shape;388;p17"/>
          <p:cNvSpPr txBox="1">
            <a:spLocks noGrp="1"/>
          </p:cNvSpPr>
          <p:nvPr>
            <p:ph type="subTitle" idx="5"/>
          </p:nvPr>
        </p:nvSpPr>
        <p:spPr>
          <a:xfrm>
            <a:off x="4645800" y="2973433"/>
            <a:ext cx="2900400" cy="6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89" name="Google Shape;389;p17"/>
          <p:cNvSpPr txBox="1">
            <a:spLocks noGrp="1"/>
          </p:cNvSpPr>
          <p:nvPr>
            <p:ph type="subTitle" idx="6"/>
          </p:nvPr>
        </p:nvSpPr>
        <p:spPr>
          <a:xfrm>
            <a:off x="8041433" y="2973433"/>
            <a:ext cx="2900400" cy="6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grpSp>
        <p:nvGrpSpPr>
          <p:cNvPr id="390" name="Google Shape;390;p17"/>
          <p:cNvGrpSpPr/>
          <p:nvPr/>
        </p:nvGrpSpPr>
        <p:grpSpPr>
          <a:xfrm rot="10800000" flipH="1">
            <a:off x="203161" y="203203"/>
            <a:ext cx="499192" cy="1283821"/>
            <a:chOff x="-720900" y="1958300"/>
            <a:chExt cx="462900" cy="1190488"/>
          </a:xfrm>
        </p:grpSpPr>
        <p:sp>
          <p:nvSpPr>
            <p:cNvPr id="391" name="Google Shape;391;p17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04" name="Google Shape;404;p17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406" name="Google Shape;406;p17"/>
          <p:cNvGrpSpPr/>
          <p:nvPr/>
        </p:nvGrpSpPr>
        <p:grpSpPr>
          <a:xfrm rot="5400000" flipH="1">
            <a:off x="11097295" y="5763436"/>
            <a:ext cx="499192" cy="1283821"/>
            <a:chOff x="-720900" y="1958300"/>
            <a:chExt cx="462900" cy="1190488"/>
          </a:xfrm>
        </p:grpSpPr>
        <p:sp>
          <p:nvSpPr>
            <p:cNvPr id="407" name="Google Shape;407;p17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16" name="Google Shape;416;p17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17" name="Google Shape;417;p17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18" name="Google Shape;418;p17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19" name="Google Shape;419;p17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20" name="Google Shape;420;p17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70222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18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18"/>
          <p:cNvSpPr txBox="1">
            <a:spLocks noGrp="1"/>
          </p:cNvSpPr>
          <p:nvPr>
            <p:ph type="subTitle" idx="1"/>
          </p:nvPr>
        </p:nvSpPr>
        <p:spPr>
          <a:xfrm>
            <a:off x="1670965" y="2433467"/>
            <a:ext cx="3748000" cy="1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18"/>
          <p:cNvSpPr txBox="1">
            <a:spLocks noGrp="1"/>
          </p:cNvSpPr>
          <p:nvPr>
            <p:ph type="subTitle" idx="2"/>
          </p:nvPr>
        </p:nvSpPr>
        <p:spPr>
          <a:xfrm>
            <a:off x="6773035" y="2433467"/>
            <a:ext cx="3748000" cy="1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18"/>
          <p:cNvSpPr txBox="1">
            <a:spLocks noGrp="1"/>
          </p:cNvSpPr>
          <p:nvPr>
            <p:ph type="subTitle" idx="3"/>
          </p:nvPr>
        </p:nvSpPr>
        <p:spPr>
          <a:xfrm>
            <a:off x="1670965" y="4850767"/>
            <a:ext cx="3748000" cy="1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18"/>
          <p:cNvSpPr txBox="1">
            <a:spLocks noGrp="1"/>
          </p:cNvSpPr>
          <p:nvPr>
            <p:ph type="subTitle" idx="4"/>
          </p:nvPr>
        </p:nvSpPr>
        <p:spPr>
          <a:xfrm>
            <a:off x="6773035" y="4850767"/>
            <a:ext cx="3748000" cy="1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18"/>
          <p:cNvSpPr txBox="1">
            <a:spLocks noGrp="1"/>
          </p:cNvSpPr>
          <p:nvPr>
            <p:ph type="subTitle" idx="5"/>
          </p:nvPr>
        </p:nvSpPr>
        <p:spPr>
          <a:xfrm>
            <a:off x="1670965" y="1940733"/>
            <a:ext cx="3748000" cy="6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29" name="Google Shape;429;p18"/>
          <p:cNvSpPr txBox="1">
            <a:spLocks noGrp="1"/>
          </p:cNvSpPr>
          <p:nvPr>
            <p:ph type="subTitle" idx="6"/>
          </p:nvPr>
        </p:nvSpPr>
        <p:spPr>
          <a:xfrm>
            <a:off x="1670965" y="4358133"/>
            <a:ext cx="3748000" cy="6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30" name="Google Shape;430;p18"/>
          <p:cNvSpPr txBox="1">
            <a:spLocks noGrp="1"/>
          </p:cNvSpPr>
          <p:nvPr>
            <p:ph type="subTitle" idx="7"/>
          </p:nvPr>
        </p:nvSpPr>
        <p:spPr>
          <a:xfrm>
            <a:off x="6772999" y="1940733"/>
            <a:ext cx="3748000" cy="6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31" name="Google Shape;431;p18"/>
          <p:cNvSpPr txBox="1">
            <a:spLocks noGrp="1"/>
          </p:cNvSpPr>
          <p:nvPr>
            <p:ph type="subTitle" idx="8"/>
          </p:nvPr>
        </p:nvSpPr>
        <p:spPr>
          <a:xfrm>
            <a:off x="6772999" y="4358133"/>
            <a:ext cx="3748000" cy="62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grpSp>
        <p:nvGrpSpPr>
          <p:cNvPr id="432" name="Google Shape;432;p18"/>
          <p:cNvGrpSpPr/>
          <p:nvPr/>
        </p:nvGrpSpPr>
        <p:grpSpPr>
          <a:xfrm>
            <a:off x="203161" y="5371122"/>
            <a:ext cx="499192" cy="1283821"/>
            <a:chOff x="-720900" y="1958300"/>
            <a:chExt cx="462900" cy="1190488"/>
          </a:xfrm>
        </p:grpSpPr>
        <p:sp>
          <p:nvSpPr>
            <p:cNvPr id="433" name="Google Shape;433;p18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35" name="Google Shape;435;p18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36" name="Google Shape;436;p18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37" name="Google Shape;437;p18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38" name="Google Shape;438;p18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39" name="Google Shape;439;p18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40" name="Google Shape;440;p18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42" name="Google Shape;442;p18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43" name="Google Shape;443;p18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44" name="Google Shape;444;p18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45" name="Google Shape;445;p18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46" name="Google Shape;446;p18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47" name="Google Shape;447;p18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448" name="Google Shape;448;p18"/>
          <p:cNvGrpSpPr/>
          <p:nvPr/>
        </p:nvGrpSpPr>
        <p:grpSpPr>
          <a:xfrm rot="5400000">
            <a:off x="11097295" y="-189112"/>
            <a:ext cx="499192" cy="1283821"/>
            <a:chOff x="-720900" y="1958300"/>
            <a:chExt cx="462900" cy="1190488"/>
          </a:xfrm>
        </p:grpSpPr>
        <p:sp>
          <p:nvSpPr>
            <p:cNvPr id="449" name="Google Shape;449;p18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50" name="Google Shape;450;p18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51" name="Google Shape;451;p18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52" name="Google Shape;452;p18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53" name="Google Shape;453;p18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54" name="Google Shape;454;p18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55" name="Google Shape;455;p18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56" name="Google Shape;456;p18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57" name="Google Shape;457;p18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58" name="Google Shape;458;p18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59" name="Google Shape;459;p18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60" name="Google Shape;460;p18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61" name="Google Shape;461;p18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62" name="Google Shape;462;p18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63" name="Google Shape;463;p18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48014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9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19"/>
          <p:cNvSpPr txBox="1">
            <a:spLocks noGrp="1"/>
          </p:cNvSpPr>
          <p:nvPr>
            <p:ph type="subTitle" idx="1"/>
          </p:nvPr>
        </p:nvSpPr>
        <p:spPr>
          <a:xfrm>
            <a:off x="960000" y="2600415"/>
            <a:ext cx="32432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67" name="Google Shape;467;p19"/>
          <p:cNvSpPr txBox="1">
            <a:spLocks noGrp="1"/>
          </p:cNvSpPr>
          <p:nvPr>
            <p:ph type="subTitle" idx="2"/>
          </p:nvPr>
        </p:nvSpPr>
        <p:spPr>
          <a:xfrm>
            <a:off x="4474400" y="2600415"/>
            <a:ext cx="32432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19"/>
          <p:cNvSpPr txBox="1">
            <a:spLocks noGrp="1"/>
          </p:cNvSpPr>
          <p:nvPr>
            <p:ph type="subTitle" idx="3"/>
          </p:nvPr>
        </p:nvSpPr>
        <p:spPr>
          <a:xfrm>
            <a:off x="960000" y="4907467"/>
            <a:ext cx="32432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19"/>
          <p:cNvSpPr txBox="1">
            <a:spLocks noGrp="1"/>
          </p:cNvSpPr>
          <p:nvPr>
            <p:ph type="subTitle" idx="4"/>
          </p:nvPr>
        </p:nvSpPr>
        <p:spPr>
          <a:xfrm>
            <a:off x="4474400" y="4907467"/>
            <a:ext cx="32432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19"/>
          <p:cNvSpPr txBox="1">
            <a:spLocks noGrp="1"/>
          </p:cNvSpPr>
          <p:nvPr>
            <p:ph type="subTitle" idx="5"/>
          </p:nvPr>
        </p:nvSpPr>
        <p:spPr>
          <a:xfrm>
            <a:off x="7988800" y="2600415"/>
            <a:ext cx="32432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19"/>
          <p:cNvSpPr txBox="1">
            <a:spLocks noGrp="1"/>
          </p:cNvSpPr>
          <p:nvPr>
            <p:ph type="subTitle" idx="6"/>
          </p:nvPr>
        </p:nvSpPr>
        <p:spPr>
          <a:xfrm>
            <a:off x="7988800" y="4907467"/>
            <a:ext cx="32432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19"/>
          <p:cNvSpPr txBox="1">
            <a:spLocks noGrp="1"/>
          </p:cNvSpPr>
          <p:nvPr>
            <p:ph type="subTitle" idx="7"/>
          </p:nvPr>
        </p:nvSpPr>
        <p:spPr>
          <a:xfrm>
            <a:off x="960000" y="2101884"/>
            <a:ext cx="32424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73" name="Google Shape;473;p19"/>
          <p:cNvSpPr txBox="1">
            <a:spLocks noGrp="1"/>
          </p:cNvSpPr>
          <p:nvPr>
            <p:ph type="subTitle" idx="8"/>
          </p:nvPr>
        </p:nvSpPr>
        <p:spPr>
          <a:xfrm>
            <a:off x="4474400" y="2101884"/>
            <a:ext cx="32424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74" name="Google Shape;474;p19"/>
          <p:cNvSpPr txBox="1">
            <a:spLocks noGrp="1"/>
          </p:cNvSpPr>
          <p:nvPr>
            <p:ph type="subTitle" idx="9"/>
          </p:nvPr>
        </p:nvSpPr>
        <p:spPr>
          <a:xfrm>
            <a:off x="7989600" y="2101884"/>
            <a:ext cx="32424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75" name="Google Shape;475;p19"/>
          <p:cNvSpPr txBox="1">
            <a:spLocks noGrp="1"/>
          </p:cNvSpPr>
          <p:nvPr>
            <p:ph type="subTitle" idx="13"/>
          </p:nvPr>
        </p:nvSpPr>
        <p:spPr>
          <a:xfrm>
            <a:off x="960000" y="4404667"/>
            <a:ext cx="32424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76" name="Google Shape;476;p19"/>
          <p:cNvSpPr txBox="1">
            <a:spLocks noGrp="1"/>
          </p:cNvSpPr>
          <p:nvPr>
            <p:ph type="subTitle" idx="14"/>
          </p:nvPr>
        </p:nvSpPr>
        <p:spPr>
          <a:xfrm>
            <a:off x="4474400" y="4404667"/>
            <a:ext cx="32424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77" name="Google Shape;477;p19"/>
          <p:cNvSpPr txBox="1">
            <a:spLocks noGrp="1"/>
          </p:cNvSpPr>
          <p:nvPr>
            <p:ph type="subTitle" idx="15"/>
          </p:nvPr>
        </p:nvSpPr>
        <p:spPr>
          <a:xfrm>
            <a:off x="7989600" y="4404667"/>
            <a:ext cx="32424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grpSp>
        <p:nvGrpSpPr>
          <p:cNvPr id="478" name="Google Shape;478;p19"/>
          <p:cNvGrpSpPr/>
          <p:nvPr/>
        </p:nvGrpSpPr>
        <p:grpSpPr>
          <a:xfrm flipH="1">
            <a:off x="11489611" y="5371122"/>
            <a:ext cx="499192" cy="1283821"/>
            <a:chOff x="-720900" y="1958300"/>
            <a:chExt cx="462900" cy="1190488"/>
          </a:xfrm>
        </p:grpSpPr>
        <p:sp>
          <p:nvSpPr>
            <p:cNvPr id="479" name="Google Shape;479;p19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89" name="Google Shape;489;p19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91" name="Google Shape;491;p19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93" name="Google Shape;493;p19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494" name="Google Shape;494;p19"/>
          <p:cNvGrpSpPr/>
          <p:nvPr/>
        </p:nvGrpSpPr>
        <p:grpSpPr>
          <a:xfrm rot="-5400000" flipH="1">
            <a:off x="595477" y="-189112"/>
            <a:ext cx="499192" cy="1283821"/>
            <a:chOff x="-720900" y="1958300"/>
            <a:chExt cx="462900" cy="1190488"/>
          </a:xfrm>
        </p:grpSpPr>
        <p:sp>
          <p:nvSpPr>
            <p:cNvPr id="495" name="Google Shape;495;p19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96" name="Google Shape;496;p19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97" name="Google Shape;497;p19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9047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0"/>
          <p:cNvSpPr txBox="1">
            <a:spLocks noGrp="1"/>
          </p:cNvSpPr>
          <p:nvPr>
            <p:ph type="title" hasCustomPrompt="1"/>
          </p:nvPr>
        </p:nvSpPr>
        <p:spPr>
          <a:xfrm>
            <a:off x="1447400" y="811168"/>
            <a:ext cx="46568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12" name="Google Shape;512;p20"/>
          <p:cNvSpPr txBox="1">
            <a:spLocks noGrp="1"/>
          </p:cNvSpPr>
          <p:nvPr>
            <p:ph type="subTitle" idx="1"/>
          </p:nvPr>
        </p:nvSpPr>
        <p:spPr>
          <a:xfrm>
            <a:off x="1447400" y="2039567"/>
            <a:ext cx="4656800" cy="4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2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447400" y="2567412"/>
            <a:ext cx="46568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14" name="Google Shape;514;p20"/>
          <p:cNvSpPr txBox="1">
            <a:spLocks noGrp="1"/>
          </p:cNvSpPr>
          <p:nvPr>
            <p:ph type="subTitle" idx="3"/>
          </p:nvPr>
        </p:nvSpPr>
        <p:spPr>
          <a:xfrm flipH="1">
            <a:off x="1447400" y="3803865"/>
            <a:ext cx="4656800" cy="4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20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447400" y="4323625"/>
            <a:ext cx="46568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16" name="Google Shape;516;p20"/>
          <p:cNvSpPr txBox="1">
            <a:spLocks noGrp="1"/>
          </p:cNvSpPr>
          <p:nvPr>
            <p:ph type="subTitle" idx="5"/>
          </p:nvPr>
        </p:nvSpPr>
        <p:spPr>
          <a:xfrm flipH="1">
            <a:off x="1447400" y="5552032"/>
            <a:ext cx="4656800" cy="4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517" name="Google Shape;517;p20"/>
          <p:cNvGrpSpPr/>
          <p:nvPr/>
        </p:nvGrpSpPr>
        <p:grpSpPr>
          <a:xfrm>
            <a:off x="323095" y="200688"/>
            <a:ext cx="499192" cy="1283821"/>
            <a:chOff x="-720900" y="1958300"/>
            <a:chExt cx="462900" cy="1190488"/>
          </a:xfrm>
        </p:grpSpPr>
        <p:sp>
          <p:nvSpPr>
            <p:cNvPr id="518" name="Google Shape;518;p20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19" name="Google Shape;519;p20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0" name="Google Shape;520;p20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2" name="Google Shape;522;p20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3" name="Google Shape;523;p20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533" name="Google Shape;533;p20"/>
          <p:cNvGrpSpPr/>
          <p:nvPr/>
        </p:nvGrpSpPr>
        <p:grpSpPr>
          <a:xfrm>
            <a:off x="11476528" y="5286322"/>
            <a:ext cx="499192" cy="1283821"/>
            <a:chOff x="-720900" y="1958300"/>
            <a:chExt cx="462900" cy="1190488"/>
          </a:xfrm>
        </p:grpSpPr>
        <p:sp>
          <p:nvSpPr>
            <p:cNvPr id="534" name="Google Shape;534;p20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2298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5FB5EB-98E7-5FFF-7F92-27AAF31A0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ED2040B-B60B-D278-FB48-5DE761167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FC2C032-42A6-8C18-BEDD-7C4968539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295E7F-82CC-32FE-27FB-BDDF952F6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97D643-C609-327F-7A7E-16075425D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7366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4" name="Google Shape;554;p22"/>
          <p:cNvGrpSpPr/>
          <p:nvPr/>
        </p:nvGrpSpPr>
        <p:grpSpPr>
          <a:xfrm flipH="1">
            <a:off x="11489611" y="5371122"/>
            <a:ext cx="499192" cy="1283821"/>
            <a:chOff x="-720900" y="1958300"/>
            <a:chExt cx="462900" cy="1190488"/>
          </a:xfrm>
        </p:grpSpPr>
        <p:sp>
          <p:nvSpPr>
            <p:cNvPr id="555" name="Google Shape;555;p22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56" name="Google Shape;556;p22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57" name="Google Shape;557;p22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59" name="Google Shape;559;p22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60" name="Google Shape;560;p22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61" name="Google Shape;561;p22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62" name="Google Shape;562;p22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63" name="Google Shape;563;p22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65" name="Google Shape;565;p22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68" name="Google Shape;568;p22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69" name="Google Shape;569;p22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570" name="Google Shape;570;p22"/>
          <p:cNvGrpSpPr/>
          <p:nvPr/>
        </p:nvGrpSpPr>
        <p:grpSpPr>
          <a:xfrm rot="-5400000" flipH="1">
            <a:off x="595477" y="-189112"/>
            <a:ext cx="499192" cy="1283821"/>
            <a:chOff x="-720900" y="1958300"/>
            <a:chExt cx="462900" cy="1190488"/>
          </a:xfrm>
        </p:grpSpPr>
        <p:sp>
          <p:nvSpPr>
            <p:cNvPr id="571" name="Google Shape;571;p22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72" name="Google Shape;572;p22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74" name="Google Shape;574;p22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75" name="Google Shape;575;p22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77" name="Google Shape;577;p22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78" name="Google Shape;578;p22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79" name="Google Shape;579;p22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80" name="Google Shape;580;p22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81" name="Google Shape;581;p22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83" name="Google Shape;583;p22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84" name="Google Shape;584;p22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586" name="Google Shape;586;p22"/>
          <p:cNvGrpSpPr/>
          <p:nvPr/>
        </p:nvGrpSpPr>
        <p:grpSpPr>
          <a:xfrm flipH="1">
            <a:off x="11489611" y="203188"/>
            <a:ext cx="499192" cy="1283821"/>
            <a:chOff x="-720900" y="1958300"/>
            <a:chExt cx="462900" cy="1190488"/>
          </a:xfrm>
        </p:grpSpPr>
        <p:sp>
          <p:nvSpPr>
            <p:cNvPr id="587" name="Google Shape;587;p22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89" name="Google Shape;589;p22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92" name="Google Shape;592;p22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93" name="Google Shape;593;p22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94" name="Google Shape;594;p22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95" name="Google Shape;595;p22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96" name="Google Shape;596;p22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97" name="Google Shape;597;p22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98" name="Google Shape;598;p22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99" name="Google Shape;599;p22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00" name="Google Shape;600;p22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01" name="Google Shape;601;p22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877029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3" name="Google Shape;603;p23"/>
          <p:cNvGrpSpPr/>
          <p:nvPr/>
        </p:nvGrpSpPr>
        <p:grpSpPr>
          <a:xfrm rot="5400000" flipH="1">
            <a:off x="595528" y="5763288"/>
            <a:ext cx="499192" cy="1283821"/>
            <a:chOff x="-720900" y="1958300"/>
            <a:chExt cx="462900" cy="1190488"/>
          </a:xfrm>
        </p:grpSpPr>
        <p:sp>
          <p:nvSpPr>
            <p:cNvPr id="604" name="Google Shape;604;p23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05" name="Google Shape;605;p23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06" name="Google Shape;606;p23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07" name="Google Shape;607;p23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08" name="Google Shape;608;p23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10" name="Google Shape;610;p23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11" name="Google Shape;611;p23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13" name="Google Shape;613;p23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14" name="Google Shape;614;p23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16" name="Google Shape;616;p23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17" name="Google Shape;617;p23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619" name="Google Shape;619;p23"/>
          <p:cNvGrpSpPr/>
          <p:nvPr/>
        </p:nvGrpSpPr>
        <p:grpSpPr>
          <a:xfrm rot="5400000">
            <a:off x="11097295" y="-189112"/>
            <a:ext cx="499192" cy="1283821"/>
            <a:chOff x="-720900" y="1958300"/>
            <a:chExt cx="462900" cy="1190488"/>
          </a:xfrm>
        </p:grpSpPr>
        <p:sp>
          <p:nvSpPr>
            <p:cNvPr id="620" name="Google Shape;620;p23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22" name="Google Shape;622;p23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23" name="Google Shape;623;p23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25" name="Google Shape;625;p23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26" name="Google Shape;626;p23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28" name="Google Shape;628;p23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29" name="Google Shape;629;p23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31" name="Google Shape;631;p23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32" name="Google Shape;632;p23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33" name="Google Shape;633;p23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34" name="Google Shape;634;p23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635" name="Google Shape;635;p23"/>
          <p:cNvGrpSpPr/>
          <p:nvPr/>
        </p:nvGrpSpPr>
        <p:grpSpPr>
          <a:xfrm>
            <a:off x="203195" y="203188"/>
            <a:ext cx="499192" cy="1283821"/>
            <a:chOff x="-720900" y="1958300"/>
            <a:chExt cx="462900" cy="1190488"/>
          </a:xfrm>
        </p:grpSpPr>
        <p:sp>
          <p:nvSpPr>
            <p:cNvPr id="636" name="Google Shape;636;p23"/>
            <p:cNvSpPr/>
            <p:nvPr/>
          </p:nvSpPr>
          <p:spPr>
            <a:xfrm>
              <a:off x="-3240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37" name="Google Shape;637;p23"/>
            <p:cNvSpPr/>
            <p:nvPr/>
          </p:nvSpPr>
          <p:spPr>
            <a:xfrm>
              <a:off x="-3240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38" name="Google Shape;638;p23"/>
            <p:cNvSpPr/>
            <p:nvPr/>
          </p:nvSpPr>
          <p:spPr>
            <a:xfrm>
              <a:off x="-3240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39" name="Google Shape;639;p23"/>
            <p:cNvSpPr/>
            <p:nvPr/>
          </p:nvSpPr>
          <p:spPr>
            <a:xfrm>
              <a:off x="-3240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-52245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41" name="Google Shape;641;p23"/>
            <p:cNvSpPr/>
            <p:nvPr/>
          </p:nvSpPr>
          <p:spPr>
            <a:xfrm>
              <a:off x="-52245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42" name="Google Shape;642;p23"/>
            <p:cNvSpPr/>
            <p:nvPr/>
          </p:nvSpPr>
          <p:spPr>
            <a:xfrm>
              <a:off x="-52245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43" name="Google Shape;643;p23"/>
            <p:cNvSpPr/>
            <p:nvPr/>
          </p:nvSpPr>
          <p:spPr>
            <a:xfrm>
              <a:off x="-52245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44" name="Google Shape;644;p23"/>
            <p:cNvSpPr/>
            <p:nvPr/>
          </p:nvSpPr>
          <p:spPr>
            <a:xfrm>
              <a:off x="-720900" y="280167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45" name="Google Shape;645;p23"/>
            <p:cNvSpPr/>
            <p:nvPr/>
          </p:nvSpPr>
          <p:spPr>
            <a:xfrm>
              <a:off x="-720900" y="308278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-720900" y="2239425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-720900" y="2520538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48" name="Google Shape;648;p23"/>
            <p:cNvSpPr/>
            <p:nvPr/>
          </p:nvSpPr>
          <p:spPr>
            <a:xfrm>
              <a:off x="-3240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49" name="Google Shape;649;p23"/>
            <p:cNvSpPr/>
            <p:nvPr/>
          </p:nvSpPr>
          <p:spPr>
            <a:xfrm>
              <a:off x="-52245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50" name="Google Shape;650;p23"/>
            <p:cNvSpPr/>
            <p:nvPr/>
          </p:nvSpPr>
          <p:spPr>
            <a:xfrm>
              <a:off x="-720900" y="1958300"/>
              <a:ext cx="66000" cy="6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3925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E68E51-9781-6B59-3117-6FA1E6481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A65E77-E776-BFFE-DDF1-13F2533866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128A4E2-FDA3-8BA2-5341-A1369412F8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AD15B51-2688-FED9-50A3-D51887011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76A3BE-41D1-D0C2-071C-7577CD24A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C38696B-3F32-79C2-0727-FC4AA4CB3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659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EE4EE0-F46D-18CE-22B2-E61362ED2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BF28B3-4B69-D262-6DFC-62CF2B054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B526B6D-9F30-30D0-2C51-A63946866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EDB9456-155D-48CE-FA92-635D1E3739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F2D954F-B467-C738-1165-9EC545F142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8BBA7E-CC2C-2246-2B2A-756A7187F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013BA51-07C1-B98F-FD39-75B467C02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47FAE30-9ECF-0A51-0A0E-30B5F9727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238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35EFDB-808E-B5D5-19EC-5CADC40AA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61E36A2-0963-A975-19F2-E88A9FDE6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16C04D-D621-7041-D9D9-8F051CB63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AA3C03E-8180-680A-492B-C068B3DC8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25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77D505A-9BC4-B15F-9BA6-E7DA7E027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26A98AF-271E-F360-96E8-2E0842AA7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B3D832-0C86-F5EE-96F7-CC5EC189B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06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BE2E16-4212-67BD-B411-036943CFD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5402FF-FACF-BF3C-6AEE-AC65EDD27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B1AC64B-C549-42EA-67CF-01358EB16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3ADFC52-1946-8BE1-AF8C-59D9E5163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AD1E29-4343-8F4E-BEC4-8C099C27C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F8C782C-D8CC-8FB4-AFB4-418C72A65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08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39D008-F64C-BD6F-2097-830ECFBDC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60D33D8-6C4B-B21A-1AA8-5999C67B36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BEBC25D-29F0-DD14-C97F-4D6249495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16841ED-C9F0-7B7F-7519-51B0177CA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26FD631-FD1B-57C0-ED8F-7B139939F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EE3ACE6-8172-9B5B-6967-AEEC4284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E8A367C-1D46-A7A9-362F-20604B25E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2827668-986C-A8CA-E617-49D948EF7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3BA5A5-A46F-5BA8-EBFB-3D320CDA56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F7E22-A064-754A-BE16-897BBD8B1001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AA5F5A-CA49-6229-5640-5FA19AC37E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88E4B15-B942-D56A-18B5-2F3FCA1BB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D81A04-42D3-4040-9739-87479A4C722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28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791342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1" r:id="rId19"/>
    <p:sldLayoutId id="2147483682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Bahnschrift" panose="020B0502040204020203" pitchFamily="34" charset="0"/>
          <a:ea typeface="Bahnschrift" panose="020B0502040204020203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772248-DE23-007A-3B67-AEB261CF7B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EC13FF7-C631-2D59-663C-D05AFF1C21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0F4711F-8956-38AF-EA93-31587724364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0528" y="274864"/>
            <a:ext cx="4268149" cy="2653393"/>
          </a:xfrm>
          <a:prstGeom prst="rect">
            <a:avLst/>
          </a:prstGeom>
        </p:spPr>
      </p:pic>
      <p:pic>
        <p:nvPicPr>
          <p:cNvPr id="1026" name="Picture 2" descr="white airplane, clouds, flight, the plane, sunrise, Aviation">
            <a:extLst>
              <a:ext uri="{FF2B5EF4-FFF2-40B4-BE49-F238E27FC236}">
                <a16:creationId xmlns:a16="http://schemas.microsoft.com/office/drawing/2014/main" id="{732CAEDC-ED6A-228F-45AB-173607824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 descr="Une image contenant capture d’écran, Police, Graphique, conception&#10;&#10;Description générée automatiquement">
            <a:extLst>
              <a:ext uri="{FF2B5EF4-FFF2-40B4-BE49-F238E27FC236}">
                <a16:creationId xmlns:a16="http://schemas.microsoft.com/office/drawing/2014/main" id="{826188CE-6081-0AD4-EEE4-D37869E492E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79164" y="112735"/>
            <a:ext cx="1020929" cy="651352"/>
          </a:xfrm>
          <a:prstGeom prst="rect">
            <a:avLst/>
          </a:prstGeom>
        </p:spPr>
      </p:pic>
      <p:sp>
        <p:nvSpPr>
          <p:cNvPr id="5" name="Subtitle 8">
            <a:extLst>
              <a:ext uri="{FF2B5EF4-FFF2-40B4-BE49-F238E27FC236}">
                <a16:creationId xmlns:a16="http://schemas.microsoft.com/office/drawing/2014/main" id="{B7B2EB67-0250-700F-EAB7-805E940540A0}"/>
              </a:ext>
            </a:extLst>
          </p:cNvPr>
          <p:cNvSpPr txBox="1">
            <a:spLocks/>
          </p:cNvSpPr>
          <p:nvPr/>
        </p:nvSpPr>
        <p:spPr>
          <a:xfrm>
            <a:off x="4444" y="4158642"/>
            <a:ext cx="7452986" cy="1377862"/>
          </a:xfrm>
          <a:prstGeom prst="rect">
            <a:avLst/>
          </a:prstGeom>
          <a:gradFill flip="none" rotWithShape="1">
            <a:gsLst>
              <a:gs pos="0">
                <a:srgbClr val="763746"/>
              </a:gs>
              <a:gs pos="100000">
                <a:srgbClr val="D4694F"/>
              </a:gs>
            </a:gsLst>
            <a:lin ang="0" scaled="0"/>
            <a:tileRect/>
          </a:gradFill>
        </p:spPr>
        <p:txBody>
          <a:bodyPr vert="horz" lIns="91440" tIns="45720" rIns="91440" bIns="45720" rtlCol="0" anchor="t">
            <a:normAutofit fontScale="4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algn="l">
              <a:spcAft>
                <a:spcPts val="800"/>
              </a:spcAft>
            </a:pPr>
            <a:endParaRPr lang="en-US" sz="1800" dirty="0">
              <a:solidFill>
                <a:schemeClr val="bg1"/>
              </a:solidFill>
              <a:latin typeface="Bahnschrift" panose="020B0502040204020203" pitchFamily="34" charset="0"/>
              <a:cs typeface="ExcellenceInMotion" panose="02000506030000020004" pitchFamily="2" charset="77"/>
            </a:endParaRPr>
          </a:p>
          <a:p>
            <a:pPr marL="534988" algn="l">
              <a:spcAft>
                <a:spcPts val="800"/>
              </a:spcAft>
            </a:pPr>
            <a:r>
              <a:rPr lang="en-US" sz="7400" dirty="0">
                <a:solidFill>
                  <a:schemeClr val="bg1"/>
                </a:solidFill>
                <a:latin typeface="Bahnschrift" panose="020B0502040204020203" pitchFamily="34" charset="0"/>
                <a:cs typeface="ExcellenceInMotion" panose="02000506030000020004" pitchFamily="2" charset="77"/>
              </a:rPr>
              <a:t>From Model to shared Product</a:t>
            </a:r>
          </a:p>
          <a:p>
            <a:pPr marL="534988" algn="l">
              <a:spcAft>
                <a:spcPts val="800"/>
              </a:spcAft>
            </a:pPr>
            <a:r>
              <a:rPr lang="en-US" sz="4000" dirty="0">
                <a:solidFill>
                  <a:schemeClr val="bg1"/>
                </a:solidFill>
                <a:latin typeface="Bahnschrift" panose="020B0502040204020203" pitchFamily="34" charset="0"/>
                <a:cs typeface="ExcellenceInMotion" panose="02000506030000020004" pitchFamily="2" charset="77"/>
              </a:rPr>
              <a:t>Objectives, Requirements and Key Success Factors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02DAC5E-7FCA-80AD-C469-6DA986026B0D}"/>
              </a:ext>
            </a:extLst>
          </p:cNvPr>
          <p:cNvSpPr txBox="1">
            <a:spLocks/>
          </p:cNvSpPr>
          <p:nvPr/>
        </p:nvSpPr>
        <p:spPr>
          <a:xfrm>
            <a:off x="475791" y="5528403"/>
            <a:ext cx="6144000" cy="76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  <a:cs typeface="ExcellenceInMotion" panose="02000506030000020004" pitchFamily="2" charset="77"/>
              </a:rPr>
              <a:t>Call 25/05/2023 / G.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  <a:cs typeface="ExcellenceInMotion" panose="02000506030000020004" pitchFamily="2" charset="77"/>
              </a:rPr>
              <a:t>Baues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  <a:cs typeface="ExcellenceInMotion" panose="02000506030000020004" pitchFamily="2" charset="77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  <a:cs typeface="ExcellenceInMotion" panose="02000506030000020004" pitchFamily="2" charset="77"/>
              </a:rPr>
              <a:t>AirFrance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  <a:cs typeface="ExcellenceInMotion" panose="02000506030000020004" pitchFamily="2" charset="77"/>
              </a:rPr>
              <a:t>/KLM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BA6407A-59DB-74E6-866B-EA5D88751C7D}"/>
              </a:ext>
            </a:extLst>
          </p:cNvPr>
          <p:cNvSpPr txBox="1"/>
          <p:nvPr/>
        </p:nvSpPr>
        <p:spPr>
          <a:xfrm>
            <a:off x="-340021" y="847332"/>
            <a:ext cx="768287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594769" defTabSz="1219170"/>
            <a:r>
              <a:rPr lang="fr-FR" sz="2800" b="1" dirty="0" err="1">
                <a:solidFill>
                  <a:srgbClr val="C00000"/>
                </a:solidFill>
                <a:latin typeface="Bahnschrift" panose="020B0502040204020203" pitchFamily="34" charset="0"/>
                <a:cs typeface="ExcellenceInMotion" panose="02000506030000020004" pitchFamily="2" charset="77"/>
              </a:rPr>
              <a:t>Airline</a:t>
            </a:r>
            <a:r>
              <a:rPr lang="fr-FR" sz="2800" b="1" dirty="0">
                <a:solidFill>
                  <a:srgbClr val="C00000"/>
                </a:solidFill>
                <a:latin typeface="Bahnschrift" panose="020B0502040204020203" pitchFamily="34" charset="0"/>
                <a:cs typeface="ExcellenceInMotion" panose="02000506030000020004" pitchFamily="2" charset="77"/>
              </a:rPr>
              <a:t> Product Management </a:t>
            </a:r>
            <a:r>
              <a:rPr lang="fr-FR" sz="2800" b="1" dirty="0" err="1">
                <a:solidFill>
                  <a:srgbClr val="C00000"/>
                </a:solidFill>
                <a:latin typeface="Bahnschrift" panose="020B0502040204020203" pitchFamily="34" charset="0"/>
                <a:cs typeface="ExcellenceInMotion" panose="02000506030000020004" pitchFamily="2" charset="77"/>
              </a:rPr>
              <a:t>Working</a:t>
            </a:r>
            <a:r>
              <a:rPr lang="fr-FR" sz="2800" b="1" dirty="0">
                <a:solidFill>
                  <a:srgbClr val="C00000"/>
                </a:solidFill>
                <a:latin typeface="Bahnschrift" panose="020B0502040204020203" pitchFamily="34" charset="0"/>
                <a:cs typeface="ExcellenceInMotion" panose="02000506030000020004" pitchFamily="2" charset="77"/>
              </a:rPr>
              <a:t> Group</a:t>
            </a:r>
            <a:endParaRPr lang="fr-FR" sz="2000" b="1" dirty="0">
              <a:solidFill>
                <a:srgbClr val="C00000"/>
              </a:solidFill>
              <a:latin typeface="Bahnschrift" panose="020B0502040204020203" pitchFamily="34" charset="0"/>
              <a:cs typeface="ExcellenceInMotion" panose="02000506030000020004" pitchFamily="2" charset="77"/>
            </a:endParaRP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2AE50A6-0215-FC75-3EAD-2E809C1C72D4}"/>
              </a:ext>
            </a:extLst>
          </p:cNvPr>
          <p:cNvCxnSpPr/>
          <p:nvPr/>
        </p:nvCxnSpPr>
        <p:spPr>
          <a:xfrm>
            <a:off x="0" y="1312606"/>
            <a:ext cx="7256206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48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0F7372-0B41-7178-711F-DC8104A5D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1" y="1660739"/>
            <a:ext cx="9425354" cy="3372400"/>
          </a:xfrm>
        </p:spPr>
        <p:txBody>
          <a:bodyPr/>
          <a:lstStyle/>
          <a:p>
            <a:r>
              <a:rPr lang="en-US" sz="4000" dirty="0"/>
              <a:t>All of the above, as a common denominator, requires an unambiguous and extensible model allowing to describe the meaning of the products shared. </a:t>
            </a:r>
          </a:p>
        </p:txBody>
      </p:sp>
    </p:spTree>
    <p:extLst>
      <p:ext uri="{BB962C8B-B14F-4D97-AF65-F5344CB8AC3E}">
        <p14:creationId xmlns:p14="http://schemas.microsoft.com/office/powerpoint/2010/main" val="1068105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BEB640-E286-1335-6D0B-647AF7172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Meta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B66CB5F-882D-3E8F-F202-BDBCF7D33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3522" y="1320128"/>
            <a:ext cx="4346016" cy="4447626"/>
          </a:xfrm>
        </p:spPr>
        <p:txBody>
          <a:bodyPr/>
          <a:lstStyle/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Metamodel for a Product Catalog ( Structure plus Content )</a:t>
            </a:r>
          </a:p>
          <a:p>
            <a:endParaRPr lang="en-US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This model allows to express of all structural components of a catalog including the ones which represent the products shared</a:t>
            </a:r>
          </a:p>
          <a:p>
            <a:endParaRPr lang="en-US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It does not define the concrete elements though</a:t>
            </a:r>
          </a:p>
          <a:p>
            <a:endParaRPr lang="en-US" sz="1600" dirty="0">
              <a:latin typeface="Bahnschrift" panose="020B0502040204020203" pitchFamily="34" charset="0"/>
            </a:endParaRPr>
          </a:p>
          <a:p>
            <a:r>
              <a:rPr lang="en-US" sz="1600" dirty="0">
                <a:latin typeface="Bahnschrift" panose="020B0502040204020203" pitchFamily="34" charset="0"/>
              </a:rPr>
              <a:t>This model formalizes/demonstrates the </a:t>
            </a:r>
            <a:r>
              <a:rPr lang="en-US" sz="1600" b="1" dirty="0">
                <a:latin typeface="Bahnschrift" panose="020B0502040204020203" pitchFamily="34" charset="0"/>
              </a:rPr>
              <a:t>requirement</a:t>
            </a:r>
            <a:r>
              <a:rPr lang="en-US" sz="1600" dirty="0">
                <a:latin typeface="Bahnschrift" panose="020B0502040204020203" pitchFamily="34" charset="0"/>
              </a:rPr>
              <a:t> for flexibility/extensibility we look for allowing for bilateral as well as private extensions.</a:t>
            </a:r>
          </a:p>
          <a:p>
            <a:pPr marL="203195" indent="0">
              <a:buNone/>
            </a:pPr>
            <a:r>
              <a:rPr lang="en-US" sz="2000" dirty="0">
                <a:latin typeface="Bahnschrift" panose="020B0502040204020203" pitchFamily="34" charset="0"/>
              </a:rPr>
              <a:t> </a:t>
            </a:r>
          </a:p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1A2CAAA-BD95-8C2A-9BCC-63A43DA4C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9031" y="621323"/>
            <a:ext cx="5049305" cy="566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451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>
            <a:extLst>
              <a:ext uri="{FF2B5EF4-FFF2-40B4-BE49-F238E27FC236}">
                <a16:creationId xmlns:a16="http://schemas.microsoft.com/office/drawing/2014/main" id="{16B6AEC5-C79A-9EF8-7997-7E5BEB4D3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06" y="0"/>
            <a:ext cx="114982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CD39DFF0-8B71-1432-3B06-E5568C372E56}"/>
              </a:ext>
            </a:extLst>
          </p:cNvPr>
          <p:cNvSpPr txBox="1"/>
          <p:nvPr/>
        </p:nvSpPr>
        <p:spPr>
          <a:xfrm>
            <a:off x="164124" y="2989385"/>
            <a:ext cx="3365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Bahnschrift" panose="020B0502040204020203" pitchFamily="34" charset="0"/>
              </a:rPr>
              <a:t>Catalog Structure Elements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08BED5-F3ED-26F7-E7C4-3867CEE4D7C1}"/>
              </a:ext>
            </a:extLst>
          </p:cNvPr>
          <p:cNvSpPr/>
          <p:nvPr/>
        </p:nvSpPr>
        <p:spPr>
          <a:xfrm>
            <a:off x="3446585" y="2790092"/>
            <a:ext cx="1582615" cy="2426677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cteur en angle 4">
            <a:extLst>
              <a:ext uri="{FF2B5EF4-FFF2-40B4-BE49-F238E27FC236}">
                <a16:creationId xmlns:a16="http://schemas.microsoft.com/office/drawing/2014/main" id="{69310483-9571-472A-2751-43C70916D237}"/>
              </a:ext>
            </a:extLst>
          </p:cNvPr>
          <p:cNvCxnSpPr/>
          <p:nvPr/>
        </p:nvCxnSpPr>
        <p:spPr>
          <a:xfrm>
            <a:off x="1863969" y="3399692"/>
            <a:ext cx="1594339" cy="304800"/>
          </a:xfrm>
          <a:prstGeom prst="bentConnector3">
            <a:avLst>
              <a:gd name="adj1" fmla="val 735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EC1FEA49-4C4E-B14E-6997-36280DAF5831}"/>
              </a:ext>
            </a:extLst>
          </p:cNvPr>
          <p:cNvSpPr/>
          <p:nvPr/>
        </p:nvSpPr>
        <p:spPr>
          <a:xfrm>
            <a:off x="8698523" y="0"/>
            <a:ext cx="1582615" cy="2485292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4B145C5-B2AA-19C4-CD8B-0676D5BE6EC1}"/>
              </a:ext>
            </a:extLst>
          </p:cNvPr>
          <p:cNvSpPr txBox="1"/>
          <p:nvPr/>
        </p:nvSpPr>
        <p:spPr>
          <a:xfrm>
            <a:off x="7842739" y="1113692"/>
            <a:ext cx="4007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Bahnschrift" panose="020B0502040204020203" pitchFamily="34" charset="0"/>
              </a:rPr>
              <a:t>Properties of the Structure Elements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4F310E3-6570-5F28-E21F-021938F5890D}"/>
              </a:ext>
            </a:extLst>
          </p:cNvPr>
          <p:cNvSpPr txBox="1"/>
          <p:nvPr/>
        </p:nvSpPr>
        <p:spPr>
          <a:xfrm>
            <a:off x="9718432" y="4372708"/>
            <a:ext cx="2965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ahnschrift" panose="020B0502040204020203" pitchFamily="34" charset="0"/>
              </a:rPr>
              <a:t>Representations of the Structure Elements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4D59DC-25C5-650E-9AC6-57D4FAA3BF58}"/>
              </a:ext>
            </a:extLst>
          </p:cNvPr>
          <p:cNvSpPr/>
          <p:nvPr/>
        </p:nvSpPr>
        <p:spPr>
          <a:xfrm>
            <a:off x="9648092" y="2661138"/>
            <a:ext cx="1582615" cy="2414954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62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BEB640-E286-1335-6D0B-647AF7172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Product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B66CB5F-882D-3E8F-F202-BDBCF7D33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3522" y="1320128"/>
            <a:ext cx="3292267" cy="1681864"/>
          </a:xfrm>
        </p:spPr>
        <p:txBody>
          <a:bodyPr/>
          <a:lstStyle/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  <a:p>
            <a:pPr marL="203195" indent="0">
              <a:buNone/>
            </a:pPr>
            <a:r>
              <a:rPr lang="en-US" sz="1600" dirty="0">
                <a:latin typeface="Bahnschrift" panose="020B0502040204020203" pitchFamily="34" charset="0"/>
              </a:rPr>
              <a:t>Model for a Product : just for illustration to demonstrate the requirement</a:t>
            </a:r>
          </a:p>
          <a:p>
            <a:pPr marL="203195" indent="0">
              <a:buNone/>
            </a:pPr>
            <a:r>
              <a:rPr lang="en-US" sz="2000" dirty="0">
                <a:latin typeface="Bahnschrift" panose="020B0502040204020203" pitchFamily="34" charset="0"/>
              </a:rPr>
              <a:t> </a:t>
            </a:r>
          </a:p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1CD81306-FEC8-DAB1-B6B7-BFD44871F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926" y="0"/>
            <a:ext cx="56499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lèche vers la droite 8">
            <a:extLst>
              <a:ext uri="{FF2B5EF4-FFF2-40B4-BE49-F238E27FC236}">
                <a16:creationId xmlns:a16="http://schemas.microsoft.com/office/drawing/2014/main" id="{44B5C96E-3126-E336-A7F1-9906554EE379}"/>
              </a:ext>
            </a:extLst>
          </p:cNvPr>
          <p:cNvSpPr/>
          <p:nvPr/>
        </p:nvSpPr>
        <p:spPr>
          <a:xfrm>
            <a:off x="8183593" y="1437736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30C89D2F-A726-0A7A-C0DB-662C9BC89366}"/>
              </a:ext>
            </a:extLst>
          </p:cNvPr>
          <p:cNvSpPr/>
          <p:nvPr/>
        </p:nvSpPr>
        <p:spPr>
          <a:xfrm>
            <a:off x="7758023" y="209910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èche vers la droite 10">
            <a:extLst>
              <a:ext uri="{FF2B5EF4-FFF2-40B4-BE49-F238E27FC236}">
                <a16:creationId xmlns:a16="http://schemas.microsoft.com/office/drawing/2014/main" id="{8D874F35-3475-ECE9-62FD-FBCAC392A32D}"/>
              </a:ext>
            </a:extLst>
          </p:cNvPr>
          <p:cNvSpPr/>
          <p:nvPr/>
        </p:nvSpPr>
        <p:spPr>
          <a:xfrm>
            <a:off x="7783902" y="805132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èche vers la droite 11">
            <a:extLst>
              <a:ext uri="{FF2B5EF4-FFF2-40B4-BE49-F238E27FC236}">
                <a16:creationId xmlns:a16="http://schemas.microsoft.com/office/drawing/2014/main" id="{3E7D3ED2-31A9-F4F7-454F-6B01EBD6F7AC}"/>
              </a:ext>
            </a:extLst>
          </p:cNvPr>
          <p:cNvSpPr/>
          <p:nvPr/>
        </p:nvSpPr>
        <p:spPr>
          <a:xfrm>
            <a:off x="8241103" y="3186023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èche vers la droite 12">
            <a:extLst>
              <a:ext uri="{FF2B5EF4-FFF2-40B4-BE49-F238E27FC236}">
                <a16:creationId xmlns:a16="http://schemas.microsoft.com/office/drawing/2014/main" id="{B8349375-F988-0AAC-27BF-6C575E2526D1}"/>
              </a:ext>
            </a:extLst>
          </p:cNvPr>
          <p:cNvSpPr/>
          <p:nvPr/>
        </p:nvSpPr>
        <p:spPr>
          <a:xfrm>
            <a:off x="8258356" y="3807125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C17E5CD7-8629-8B3A-7036-363EB0B8A9BB}"/>
              </a:ext>
            </a:extLst>
          </p:cNvPr>
          <p:cNvSpPr/>
          <p:nvPr/>
        </p:nvSpPr>
        <p:spPr>
          <a:xfrm>
            <a:off x="8249729" y="4410973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276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BEB640-E286-1335-6D0B-647AF7172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Product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B66CB5F-882D-3E8F-F202-BDBCF7D33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3522" y="1320128"/>
            <a:ext cx="3292267" cy="1681864"/>
          </a:xfrm>
        </p:spPr>
        <p:txBody>
          <a:bodyPr/>
          <a:lstStyle/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  <a:p>
            <a:pPr marL="203195" indent="0">
              <a:buNone/>
            </a:pPr>
            <a:r>
              <a:rPr lang="en-US" sz="1600" dirty="0">
                <a:latin typeface="Bahnschrift" panose="020B0502040204020203" pitchFamily="34" charset="0"/>
              </a:rPr>
              <a:t>Model for a Product : just for illustration to demonstrate the requirement for </a:t>
            </a:r>
          </a:p>
          <a:p>
            <a:pPr marL="203195" indent="0">
              <a:buNone/>
            </a:pPr>
            <a:r>
              <a:rPr lang="en-US" sz="2000" dirty="0">
                <a:latin typeface="Bahnschrift" panose="020B0502040204020203" pitchFamily="34" charset="0"/>
              </a:rPr>
              <a:t> </a:t>
            </a:r>
          </a:p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1CD81306-FEC8-DAB1-B6B7-BFD44871F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926" y="0"/>
            <a:ext cx="56499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lèche vers la droite 8">
            <a:extLst>
              <a:ext uri="{FF2B5EF4-FFF2-40B4-BE49-F238E27FC236}">
                <a16:creationId xmlns:a16="http://schemas.microsoft.com/office/drawing/2014/main" id="{44B5C96E-3126-E336-A7F1-9906554EE379}"/>
              </a:ext>
            </a:extLst>
          </p:cNvPr>
          <p:cNvSpPr/>
          <p:nvPr/>
        </p:nvSpPr>
        <p:spPr>
          <a:xfrm>
            <a:off x="8183593" y="1437736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30C89D2F-A726-0A7A-C0DB-662C9BC89366}"/>
              </a:ext>
            </a:extLst>
          </p:cNvPr>
          <p:cNvSpPr/>
          <p:nvPr/>
        </p:nvSpPr>
        <p:spPr>
          <a:xfrm>
            <a:off x="7758023" y="209910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èche vers la droite 10">
            <a:extLst>
              <a:ext uri="{FF2B5EF4-FFF2-40B4-BE49-F238E27FC236}">
                <a16:creationId xmlns:a16="http://schemas.microsoft.com/office/drawing/2014/main" id="{8D874F35-3475-ECE9-62FD-FBCAC392A32D}"/>
              </a:ext>
            </a:extLst>
          </p:cNvPr>
          <p:cNvSpPr/>
          <p:nvPr/>
        </p:nvSpPr>
        <p:spPr>
          <a:xfrm>
            <a:off x="7783902" y="805132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èche vers la droite 11">
            <a:extLst>
              <a:ext uri="{FF2B5EF4-FFF2-40B4-BE49-F238E27FC236}">
                <a16:creationId xmlns:a16="http://schemas.microsoft.com/office/drawing/2014/main" id="{3E7D3ED2-31A9-F4F7-454F-6B01EBD6F7AC}"/>
              </a:ext>
            </a:extLst>
          </p:cNvPr>
          <p:cNvSpPr/>
          <p:nvPr/>
        </p:nvSpPr>
        <p:spPr>
          <a:xfrm>
            <a:off x="8241103" y="3186023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èche vers la droite 12">
            <a:extLst>
              <a:ext uri="{FF2B5EF4-FFF2-40B4-BE49-F238E27FC236}">
                <a16:creationId xmlns:a16="http://schemas.microsoft.com/office/drawing/2014/main" id="{B8349375-F988-0AAC-27BF-6C575E2526D1}"/>
              </a:ext>
            </a:extLst>
          </p:cNvPr>
          <p:cNvSpPr/>
          <p:nvPr/>
        </p:nvSpPr>
        <p:spPr>
          <a:xfrm>
            <a:off x="8258356" y="3807125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C17E5CD7-8629-8B3A-7036-363EB0B8A9BB}"/>
              </a:ext>
            </a:extLst>
          </p:cNvPr>
          <p:cNvSpPr/>
          <p:nvPr/>
        </p:nvSpPr>
        <p:spPr>
          <a:xfrm>
            <a:off x="8249729" y="4410973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6E55415-B826-C3E4-1B7F-AA81EBA9E8FB}"/>
              </a:ext>
            </a:extLst>
          </p:cNvPr>
          <p:cNvSpPr txBox="1"/>
          <p:nvPr/>
        </p:nvSpPr>
        <p:spPr>
          <a:xfrm>
            <a:off x="476610" y="2803583"/>
            <a:ext cx="3819345" cy="2554545"/>
          </a:xfrm>
          <a:prstGeom prst="rect">
            <a:avLst/>
          </a:prstGeom>
          <a:solidFill>
            <a:srgbClr val="AB8BA2"/>
          </a:solidFill>
        </p:spPr>
        <p:txBody>
          <a:bodyPr wrap="square">
            <a:spAutoFit/>
          </a:bodyPr>
          <a:lstStyle/>
          <a:p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ProductDetail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Desciptions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Class : </a:t>
            </a: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CabinClassifier</a:t>
            </a:r>
            <a:endParaRPr lang="fr-FR" sz="1600" dirty="0">
              <a:latin typeface="DM Sans" pitchFamily="2" charset="77"/>
              <a:ea typeface="Fira Code" panose="020B08090500000200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Keywords: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ProductIdentifiers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 </a:t>
            </a: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other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 : </a:t>
            </a: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e.g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 GTIN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IATA </a:t>
            </a: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Taxonomy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: XYZ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Status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 information : new, </a:t>
            </a: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updated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, </a:t>
            </a: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deprecated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 </a:t>
            </a: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etc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 ...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Manufacturer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etc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 </a:t>
            </a:r>
            <a:r>
              <a:rPr lang="fr-FR" sz="1600" dirty="0" err="1">
                <a:latin typeface="DM Sans" pitchFamily="2" charset="77"/>
                <a:ea typeface="Fira Code" panose="020B0809050000020004" pitchFamily="49" charset="0"/>
              </a:rPr>
              <a:t>etc</a:t>
            </a:r>
            <a:r>
              <a:rPr lang="fr-FR" sz="1600" dirty="0">
                <a:latin typeface="DM Sans" pitchFamily="2" charset="77"/>
                <a:ea typeface="Fira Code" panose="020B0809050000020004" pitchFamily="49" charset="0"/>
              </a:rPr>
              <a:t> ...</a:t>
            </a: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18163C65-79ED-D678-6B3D-4A84DBEEC25B}"/>
              </a:ext>
            </a:extLst>
          </p:cNvPr>
          <p:cNvCxnSpPr>
            <a:cxnSpLocks/>
          </p:cNvCxnSpPr>
          <p:nvPr/>
        </p:nvCxnSpPr>
        <p:spPr>
          <a:xfrm flipV="1">
            <a:off x="3856008" y="2415396"/>
            <a:ext cx="1751162" cy="6901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677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BEB640-E286-1335-6D0B-647AF7172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Product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B66CB5F-882D-3E8F-F202-BDBCF7D33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3522" y="1320128"/>
            <a:ext cx="3292267" cy="1681864"/>
          </a:xfrm>
        </p:spPr>
        <p:txBody>
          <a:bodyPr/>
          <a:lstStyle/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  <a:p>
            <a:pPr marL="203195" indent="0">
              <a:buNone/>
            </a:pPr>
            <a:r>
              <a:rPr lang="en-US" sz="1600" dirty="0">
                <a:latin typeface="Bahnschrift" panose="020B0502040204020203" pitchFamily="34" charset="0"/>
              </a:rPr>
              <a:t>Model for a Product : just for illustration to demonstrate the requirement for </a:t>
            </a:r>
          </a:p>
          <a:p>
            <a:pPr marL="203195" indent="0">
              <a:buNone/>
            </a:pPr>
            <a:r>
              <a:rPr lang="en-US" sz="2000" dirty="0">
                <a:latin typeface="Bahnschrift" panose="020B0502040204020203" pitchFamily="34" charset="0"/>
              </a:rPr>
              <a:t> </a:t>
            </a:r>
          </a:p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1CD81306-FEC8-DAB1-B6B7-BFD44871F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926" y="0"/>
            <a:ext cx="56499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lèche vers la droite 8">
            <a:extLst>
              <a:ext uri="{FF2B5EF4-FFF2-40B4-BE49-F238E27FC236}">
                <a16:creationId xmlns:a16="http://schemas.microsoft.com/office/drawing/2014/main" id="{44B5C96E-3126-E336-A7F1-9906554EE379}"/>
              </a:ext>
            </a:extLst>
          </p:cNvPr>
          <p:cNvSpPr/>
          <p:nvPr/>
        </p:nvSpPr>
        <p:spPr>
          <a:xfrm>
            <a:off x="8183593" y="1437736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30C89D2F-A726-0A7A-C0DB-662C9BC89366}"/>
              </a:ext>
            </a:extLst>
          </p:cNvPr>
          <p:cNvSpPr/>
          <p:nvPr/>
        </p:nvSpPr>
        <p:spPr>
          <a:xfrm>
            <a:off x="7758023" y="209910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èche vers la droite 10">
            <a:extLst>
              <a:ext uri="{FF2B5EF4-FFF2-40B4-BE49-F238E27FC236}">
                <a16:creationId xmlns:a16="http://schemas.microsoft.com/office/drawing/2014/main" id="{8D874F35-3475-ECE9-62FD-FBCAC392A32D}"/>
              </a:ext>
            </a:extLst>
          </p:cNvPr>
          <p:cNvSpPr/>
          <p:nvPr/>
        </p:nvSpPr>
        <p:spPr>
          <a:xfrm>
            <a:off x="7783902" y="805132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èche vers la droite 11">
            <a:extLst>
              <a:ext uri="{FF2B5EF4-FFF2-40B4-BE49-F238E27FC236}">
                <a16:creationId xmlns:a16="http://schemas.microsoft.com/office/drawing/2014/main" id="{3E7D3ED2-31A9-F4F7-454F-6B01EBD6F7AC}"/>
              </a:ext>
            </a:extLst>
          </p:cNvPr>
          <p:cNvSpPr/>
          <p:nvPr/>
        </p:nvSpPr>
        <p:spPr>
          <a:xfrm>
            <a:off x="8241103" y="3186023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èche vers la droite 12">
            <a:extLst>
              <a:ext uri="{FF2B5EF4-FFF2-40B4-BE49-F238E27FC236}">
                <a16:creationId xmlns:a16="http://schemas.microsoft.com/office/drawing/2014/main" id="{B8349375-F988-0AAC-27BF-6C575E2526D1}"/>
              </a:ext>
            </a:extLst>
          </p:cNvPr>
          <p:cNvSpPr/>
          <p:nvPr/>
        </p:nvSpPr>
        <p:spPr>
          <a:xfrm>
            <a:off x="8258356" y="3807125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C17E5CD7-8629-8B3A-7036-363EB0B8A9BB}"/>
              </a:ext>
            </a:extLst>
          </p:cNvPr>
          <p:cNvSpPr/>
          <p:nvPr/>
        </p:nvSpPr>
        <p:spPr>
          <a:xfrm>
            <a:off x="8249729" y="4410973"/>
            <a:ext cx="382437" cy="28467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6E55415-B826-C3E4-1B7F-AA81EBA9E8FB}"/>
              </a:ext>
            </a:extLst>
          </p:cNvPr>
          <p:cNvSpPr txBox="1"/>
          <p:nvPr/>
        </p:nvSpPr>
        <p:spPr>
          <a:xfrm>
            <a:off x="69012" y="1423359"/>
            <a:ext cx="4960189" cy="4401205"/>
          </a:xfrm>
          <a:prstGeom prst="rect">
            <a:avLst/>
          </a:prstGeom>
          <a:solidFill>
            <a:srgbClr val="AB8BA2"/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DM Sans" pitchFamily="2" charset="77"/>
            </a:endParaRPr>
          </a:p>
          <a:p>
            <a:r>
              <a:rPr lang="en-US" sz="1200" b="1" dirty="0">
                <a:latin typeface="DM Sans" pitchFamily="2" charset="77"/>
              </a:rPr>
              <a:t>Features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b="1" dirty="0">
                <a:latin typeface="DM Sans" pitchFamily="2" charset="77"/>
              </a:rPr>
              <a:t>Recline: Degrees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Adjustable Headrest: yes/no #of positions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Armrests: Sides: left / right / both ; adjustable / foldable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Seat Pitch: length in metric / imperial units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Seat Width: calculation rule (from where to where) :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length in metric/imperial units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Lumbar Support: yes/no #of positions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Adjustable Seat Cushions: yes/no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Footrests: yes/no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Privacy Dividers: yes/no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In-seat Power Outlets: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yes/no, types 220/110V USB / socket type ( </a:t>
            </a:r>
            <a:r>
              <a:rPr lang="en-US" sz="1200" dirty="0" err="1">
                <a:latin typeface="DM Sans" pitchFamily="2" charset="77"/>
              </a:rPr>
              <a:t>Schuko</a:t>
            </a:r>
            <a:r>
              <a:rPr lang="en-US" sz="1200" dirty="0">
                <a:latin typeface="DM Sans" pitchFamily="2" charset="77"/>
              </a:rPr>
              <a:t>, US, .... 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In-flight Entertainment (IFE) Systems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Reading Lights: yes/no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Tray Tables: yes/no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Overhead Storage Compartments: yes/no volume available </a:t>
            </a:r>
            <a:r>
              <a:rPr lang="en-US" sz="1200" dirty="0" err="1">
                <a:latin typeface="DM Sans" pitchFamily="2" charset="77"/>
              </a:rPr>
              <a:t>etc</a:t>
            </a:r>
            <a:endParaRPr lang="en-US" sz="1200" dirty="0">
              <a:latin typeface="DM Sans" pitchFamily="2" charset="7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Seatback Pockets: yes/no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what reading material is provided for free if any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DM Sans" pitchFamily="2" charset="77"/>
              </a:rPr>
              <a:t>Seat Material used: leather, tissue, </a:t>
            </a:r>
            <a:r>
              <a:rPr lang="en-US" sz="1200" dirty="0" err="1">
                <a:latin typeface="DM Sans" pitchFamily="2" charset="77"/>
              </a:rPr>
              <a:t>etc</a:t>
            </a:r>
            <a:r>
              <a:rPr lang="en-US" sz="1200" dirty="0">
                <a:latin typeface="DM Sans" pitchFamily="2" charset="77"/>
              </a:rPr>
              <a:t> ...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DM Sans" pitchFamily="2" charset="77"/>
              </a:rPr>
              <a:t>SeatNumber</a:t>
            </a:r>
            <a:r>
              <a:rPr lang="en-US" sz="1200" dirty="0">
                <a:latin typeface="DM Sans" pitchFamily="2" charset="77"/>
              </a:rPr>
              <a:t> : Alphanumeric code ( Row + </a:t>
            </a:r>
            <a:r>
              <a:rPr lang="en-US" sz="1200" dirty="0" err="1">
                <a:latin typeface="DM Sans" pitchFamily="2" charset="77"/>
              </a:rPr>
              <a:t>Postion</a:t>
            </a:r>
            <a:r>
              <a:rPr lang="en-US" sz="1200" dirty="0">
                <a:latin typeface="DM Sans" pitchFamily="2" charset="77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DM Sans" pitchFamily="2" charset="77"/>
              </a:rPr>
              <a:t>SeatPosition</a:t>
            </a:r>
            <a:r>
              <a:rPr lang="en-US" sz="1200" dirty="0">
                <a:latin typeface="DM Sans" pitchFamily="2" charset="77"/>
              </a:rPr>
              <a:t> : Window, Ailes, </a:t>
            </a:r>
            <a:r>
              <a:rPr lang="en-US" sz="1200" dirty="0" err="1">
                <a:latin typeface="DM Sans" pitchFamily="2" charset="77"/>
              </a:rPr>
              <a:t>etc</a:t>
            </a:r>
            <a:r>
              <a:rPr lang="en-US" sz="1200" dirty="0">
                <a:latin typeface="DM Sans" pitchFamily="2" charset="77"/>
              </a:rPr>
              <a:t> ...</a:t>
            </a: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18163C65-79ED-D678-6B3D-4A84DBEEC25B}"/>
              </a:ext>
            </a:extLst>
          </p:cNvPr>
          <p:cNvCxnSpPr>
            <a:cxnSpLocks/>
          </p:cNvCxnSpPr>
          <p:nvPr/>
        </p:nvCxnSpPr>
        <p:spPr>
          <a:xfrm>
            <a:off x="810883" y="2070340"/>
            <a:ext cx="4873925" cy="1544128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9A42B378-BE21-064E-DDE0-915E248572A2}"/>
              </a:ext>
            </a:extLst>
          </p:cNvPr>
          <p:cNvCxnSpPr>
            <a:cxnSpLocks/>
          </p:cNvCxnSpPr>
          <p:nvPr/>
        </p:nvCxnSpPr>
        <p:spPr>
          <a:xfrm>
            <a:off x="1975449" y="1975449"/>
            <a:ext cx="5400136" cy="1733909"/>
          </a:xfrm>
          <a:prstGeom prst="straightConnector1">
            <a:avLst/>
          </a:prstGeom>
          <a:ln w="190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776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1C317EDE-F6E8-5FF7-9F73-0CC7084C12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41" t="-2674" r="15688" b="2674"/>
          <a:stretch/>
        </p:blipFill>
        <p:spPr>
          <a:xfrm>
            <a:off x="785004" y="247680"/>
            <a:ext cx="3540682" cy="3228764"/>
          </a:xfrm>
          <a:prstGeom prst="rect">
            <a:avLst/>
          </a:prstGeom>
        </p:spPr>
      </p:pic>
      <p:pic>
        <p:nvPicPr>
          <p:cNvPr id="15364" name="Picture 4">
            <a:extLst>
              <a:ext uri="{FF2B5EF4-FFF2-40B4-BE49-F238E27FC236}">
                <a16:creationId xmlns:a16="http://schemas.microsoft.com/office/drawing/2014/main" id="{691444DE-F0C8-84D1-49E0-D39FED81E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350" y="0"/>
            <a:ext cx="966185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826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74B62-0CD9-874A-4EF4-C00ED60AB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Attention Points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7C0B96D-A600-1B44-F759-83F937D1AE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9782" y="3083307"/>
            <a:ext cx="2900400" cy="2002400"/>
          </a:xfrm>
        </p:spPr>
        <p:txBody>
          <a:bodyPr/>
          <a:lstStyle/>
          <a:p>
            <a:pPr marL="152400" indent="0"/>
            <a:r>
              <a:rPr lang="en-US" dirty="0"/>
              <a:t>The devil lies in the detail and besides the meta model every single product needs attention to be properly specified on</a:t>
            </a:r>
          </a:p>
          <a:p>
            <a:pPr marL="323850" indent="-171450">
              <a:buFontTx/>
              <a:buChar char="-"/>
            </a:pPr>
            <a:r>
              <a:rPr lang="en-US" dirty="0"/>
              <a:t>A common denominator of features (as maybe industry-wide base products )</a:t>
            </a:r>
          </a:p>
          <a:p>
            <a:pPr marL="323850" indent="-171450">
              <a:buFontTx/>
              <a:buChar char="-"/>
            </a:pPr>
            <a:r>
              <a:rPr lang="en-US" dirty="0"/>
              <a:t>Bilateral configuration of equivalencies ( static and/or dynamic )</a:t>
            </a:r>
          </a:p>
          <a:p>
            <a:pPr marL="323850" indent="-171450">
              <a:buFontTx/>
              <a:buChar char="-"/>
            </a:pPr>
            <a:endParaRPr lang="en-US" dirty="0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1E5C6BF3-7364-11E0-83A9-E574FEA43140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585411" y="3083307"/>
            <a:ext cx="2900400" cy="2002400"/>
          </a:xfrm>
        </p:spPr>
        <p:txBody>
          <a:bodyPr/>
          <a:lstStyle/>
          <a:p>
            <a:pPr marL="152400" indent="0"/>
            <a:r>
              <a:rPr lang="en-US" dirty="0"/>
              <a:t>This type of structure / content is already used in many industries and standards are available. </a:t>
            </a:r>
          </a:p>
          <a:p>
            <a:pPr marL="152400" indent="0"/>
            <a:endParaRPr lang="en-US" dirty="0"/>
          </a:p>
          <a:p>
            <a:pPr marL="152400" indent="0"/>
            <a:r>
              <a:rPr lang="en-US" dirty="0"/>
              <a:t>Are we so different that we need to specify yet another standard for the Sender/Receiver Interface for product information ? (cf. slide 9)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4CFC3467-DCFF-6571-A4B9-206640F47AF6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7981048" y="3083307"/>
            <a:ext cx="2900400" cy="2002400"/>
          </a:xfrm>
        </p:spPr>
        <p:txBody>
          <a:bodyPr/>
          <a:lstStyle/>
          <a:p>
            <a:pPr marL="152400" indent="0"/>
            <a:r>
              <a:rPr lang="en-US" dirty="0"/>
              <a:t>The overall exchange will only work if we have a clear vision / manage the the first two points. Its worthwhile to avoid that the industry standard will be set a one/some vendors and is not under industry control with all the consequences that incurs.</a:t>
            </a:r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836572DB-55D9-C959-941D-A83FA449A45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189782" y="2421343"/>
            <a:ext cx="2900400" cy="662000"/>
          </a:xfrm>
        </p:spPr>
        <p:txBody>
          <a:bodyPr/>
          <a:lstStyle/>
          <a:p>
            <a:r>
              <a:rPr lang="en-US" dirty="0"/>
              <a:t>Complex</a:t>
            </a:r>
          </a:p>
        </p:txBody>
      </p:sp>
      <p:sp>
        <p:nvSpPr>
          <p:cNvPr id="7" name="Sous-titre 6">
            <a:extLst>
              <a:ext uri="{FF2B5EF4-FFF2-40B4-BE49-F238E27FC236}">
                <a16:creationId xmlns:a16="http://schemas.microsoft.com/office/drawing/2014/main" id="{F9A08AD1-30B6-59CE-7954-BC7084204742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4585415" y="2421343"/>
            <a:ext cx="2900400" cy="662000"/>
          </a:xfrm>
        </p:spPr>
        <p:txBody>
          <a:bodyPr/>
          <a:lstStyle/>
          <a:p>
            <a:r>
              <a:rPr lang="en-US" dirty="0"/>
              <a:t>Reinvent</a:t>
            </a:r>
          </a:p>
        </p:txBody>
      </p:sp>
      <p:sp>
        <p:nvSpPr>
          <p:cNvPr id="8" name="Sous-titre 7">
            <a:extLst>
              <a:ext uri="{FF2B5EF4-FFF2-40B4-BE49-F238E27FC236}">
                <a16:creationId xmlns:a16="http://schemas.microsoft.com/office/drawing/2014/main" id="{82A70291-71B6-8ACD-054A-B4B4F35849DE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7981048" y="2421343"/>
            <a:ext cx="2900400" cy="662000"/>
          </a:xfrm>
        </p:spPr>
        <p:txBody>
          <a:bodyPr/>
          <a:lstStyle/>
          <a:p>
            <a:r>
              <a:rPr lang="en-US" dirty="0"/>
              <a:t>Lock-in</a:t>
            </a:r>
          </a:p>
        </p:txBody>
      </p:sp>
    </p:spTree>
    <p:extLst>
      <p:ext uri="{BB962C8B-B14F-4D97-AF65-F5344CB8AC3E}">
        <p14:creationId xmlns:p14="http://schemas.microsoft.com/office/powerpoint/2010/main" val="23535115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B03B3D-1A58-22CA-E2D7-3871B74D3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DM Sans" pitchFamily="2" charset="77"/>
              </a:rPr>
              <a:t>Available eBusiness Standards</a:t>
            </a:r>
            <a:endParaRPr lang="en-US" dirty="0">
              <a:latin typeface="DM Sans" pitchFamily="2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7D5AEB-CC17-3FFF-1A50-5CC7F3D96D1D}"/>
              </a:ext>
            </a:extLst>
          </p:cNvPr>
          <p:cNvSpPr/>
          <p:nvPr/>
        </p:nvSpPr>
        <p:spPr>
          <a:xfrm>
            <a:off x="1035170" y="1466490"/>
            <a:ext cx="10299939" cy="983412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00000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6763E6C-2310-60A4-4EAB-6B14A84DA54D}"/>
              </a:ext>
            </a:extLst>
          </p:cNvPr>
          <p:cNvSpPr txBox="1"/>
          <p:nvPr/>
        </p:nvSpPr>
        <p:spPr>
          <a:xfrm>
            <a:off x="1121435" y="1526876"/>
            <a:ext cx="34579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Identification Standards</a:t>
            </a:r>
          </a:p>
          <a:p>
            <a:r>
              <a:rPr lang="en-US" sz="1200" dirty="0">
                <a:solidFill>
                  <a:schemeClr val="bg1"/>
                </a:solidFill>
                <a:latin typeface="Bahnschrift" panose="020B0502040204020203" pitchFamily="34" charset="0"/>
              </a:rPr>
              <a:t>Clearly identify Companies and Products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28F6A3C-E1B0-7F4C-C3F8-04D70CF8BDCC}"/>
              </a:ext>
            </a:extLst>
          </p:cNvPr>
          <p:cNvSpPr txBox="1"/>
          <p:nvPr/>
        </p:nvSpPr>
        <p:spPr>
          <a:xfrm>
            <a:off x="6863752" y="1593013"/>
            <a:ext cx="40126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DUNS, GTIN, GRAI/GIAI, ILN/GLN, </a:t>
            </a:r>
          </a:p>
          <a:p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NVE/SSCC, PZN, UPIK</a:t>
            </a:r>
            <a:endParaRPr lang="en-US" sz="11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927818-0261-FAF9-0B3E-342130492BA1}"/>
              </a:ext>
            </a:extLst>
          </p:cNvPr>
          <p:cNvSpPr/>
          <p:nvPr/>
        </p:nvSpPr>
        <p:spPr>
          <a:xfrm>
            <a:off x="1032294" y="2507411"/>
            <a:ext cx="10299939" cy="98341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00000"/>
              </a:solidFill>
              <a:latin typeface="Bahnschrift" panose="020B0502040204020203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B315C95-0461-97CF-027C-CD702EA7235D}"/>
              </a:ext>
            </a:extLst>
          </p:cNvPr>
          <p:cNvSpPr txBox="1"/>
          <p:nvPr/>
        </p:nvSpPr>
        <p:spPr>
          <a:xfrm>
            <a:off x="1118559" y="2567797"/>
            <a:ext cx="36343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Classification Standards</a:t>
            </a:r>
          </a:p>
          <a:p>
            <a:r>
              <a:rPr lang="en-US" sz="1200" dirty="0">
                <a:solidFill>
                  <a:schemeClr val="bg1"/>
                </a:solidFill>
                <a:latin typeface="Bahnschrift" panose="020B0502040204020203" pitchFamily="34" charset="0"/>
              </a:rPr>
              <a:t>Describe products consistently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4B68C5D-9E4A-8263-B7A4-0F28DFF871FA}"/>
              </a:ext>
            </a:extLst>
          </p:cNvPr>
          <p:cNvSpPr txBox="1"/>
          <p:nvPr/>
        </p:nvSpPr>
        <p:spPr>
          <a:xfrm>
            <a:off x="6895382" y="2702945"/>
            <a:ext cx="51571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ECLASS, ETIM, GPC, UNSPCS, IATA APMWG</a:t>
            </a:r>
            <a:endParaRPr lang="en-US" sz="11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76AFAE-AD82-490B-F7A6-CA70321A4A60}"/>
              </a:ext>
            </a:extLst>
          </p:cNvPr>
          <p:cNvSpPr/>
          <p:nvPr/>
        </p:nvSpPr>
        <p:spPr>
          <a:xfrm>
            <a:off x="1040921" y="3551207"/>
            <a:ext cx="10299939" cy="983412"/>
          </a:xfrm>
          <a:prstGeom prst="rect">
            <a:avLst/>
          </a:prstGeom>
          <a:solidFill>
            <a:srgbClr val="008B0D"/>
          </a:solidFill>
          <a:ln>
            <a:solidFill>
              <a:srgbClr val="008B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00000"/>
              </a:solidFill>
              <a:latin typeface="Bahnschrift" panose="020B0502040204020203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C3AFFFC-F2B5-4221-D408-DE79E5F3D022}"/>
              </a:ext>
            </a:extLst>
          </p:cNvPr>
          <p:cNvSpPr txBox="1"/>
          <p:nvPr/>
        </p:nvSpPr>
        <p:spPr>
          <a:xfrm>
            <a:off x="1127186" y="3611593"/>
            <a:ext cx="3829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Catalog Exchange Format</a:t>
            </a:r>
          </a:p>
          <a:p>
            <a:r>
              <a:rPr lang="en-US" sz="1200" dirty="0">
                <a:solidFill>
                  <a:schemeClr val="bg1"/>
                </a:solidFill>
                <a:latin typeface="Bahnschrift" panose="020B0502040204020203" pitchFamily="34" charset="0"/>
              </a:rPr>
              <a:t>Provide product data electronically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28EF862-270B-7FB0-0AB2-66B2EA0A58FC}"/>
              </a:ext>
            </a:extLst>
          </p:cNvPr>
          <p:cNvSpPr txBox="1"/>
          <p:nvPr/>
        </p:nvSpPr>
        <p:spPr>
          <a:xfrm>
            <a:off x="6904009" y="3746741"/>
            <a:ext cx="33938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</a:rPr>
              <a:t>BMEcat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, cXML, </a:t>
            </a:r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</a:rPr>
              <a:t>Datanorm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, </a:t>
            </a:r>
            <a:b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PRICAT, </a:t>
            </a:r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</a:rPr>
              <a:t>xCBL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, IATA APMWG</a:t>
            </a:r>
            <a:endParaRPr lang="en-US" sz="11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F84049-5529-F800-42CF-F465FAF7B601}"/>
              </a:ext>
            </a:extLst>
          </p:cNvPr>
          <p:cNvSpPr/>
          <p:nvPr/>
        </p:nvSpPr>
        <p:spPr>
          <a:xfrm>
            <a:off x="1049547" y="4586377"/>
            <a:ext cx="10299939" cy="983412"/>
          </a:xfrm>
          <a:prstGeom prst="rect">
            <a:avLst/>
          </a:prstGeom>
          <a:solidFill>
            <a:srgbClr val="76374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00000"/>
              </a:solidFill>
              <a:latin typeface="Bahnschrift" panose="020B0502040204020203" pitchFamily="34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21C17CE-39C7-222B-C27D-DFF2D46AB721}"/>
              </a:ext>
            </a:extLst>
          </p:cNvPr>
          <p:cNvSpPr txBox="1"/>
          <p:nvPr/>
        </p:nvSpPr>
        <p:spPr>
          <a:xfrm>
            <a:off x="1135812" y="4646763"/>
            <a:ext cx="3401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Transaction Standards</a:t>
            </a:r>
          </a:p>
          <a:p>
            <a:r>
              <a:rPr lang="en-US" sz="1200" dirty="0">
                <a:solidFill>
                  <a:schemeClr val="bg1"/>
                </a:solidFill>
                <a:latin typeface="Bahnschrift" panose="020B0502040204020203" pitchFamily="34" charset="0"/>
              </a:rPr>
              <a:t>Exchange business documents automatically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B978AA2-6E69-CDA9-40A6-8A7213D2F445}"/>
              </a:ext>
            </a:extLst>
          </p:cNvPr>
          <p:cNvSpPr txBox="1"/>
          <p:nvPr/>
        </p:nvSpPr>
        <p:spPr>
          <a:xfrm>
            <a:off x="6912635" y="4781911"/>
            <a:ext cx="3752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EANCOM, GS1 XML, </a:t>
            </a:r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</a:rPr>
              <a:t>openTrans</a:t>
            </a:r>
            <a:endParaRPr lang="en-US" sz="11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FFA5F8-7DF5-3AE3-8890-9C40FDC51641}"/>
              </a:ext>
            </a:extLst>
          </p:cNvPr>
          <p:cNvSpPr/>
          <p:nvPr/>
        </p:nvSpPr>
        <p:spPr>
          <a:xfrm>
            <a:off x="1049548" y="5633049"/>
            <a:ext cx="10299939" cy="983412"/>
          </a:xfrm>
          <a:prstGeom prst="rect">
            <a:avLst/>
          </a:prstGeom>
          <a:solidFill>
            <a:srgbClr val="D4694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C00000"/>
              </a:solidFill>
              <a:latin typeface="Bahnschrift" panose="020B0502040204020203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122CBA1-6E9C-AD5E-3817-0DEB24FF9203}"/>
              </a:ext>
            </a:extLst>
          </p:cNvPr>
          <p:cNvSpPr txBox="1"/>
          <p:nvPr/>
        </p:nvSpPr>
        <p:spPr>
          <a:xfrm>
            <a:off x="1135813" y="5693435"/>
            <a:ext cx="299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Process Standards</a:t>
            </a:r>
          </a:p>
          <a:p>
            <a:r>
              <a:rPr lang="en-US" sz="1200" dirty="0">
                <a:solidFill>
                  <a:schemeClr val="bg1"/>
                </a:solidFill>
                <a:latin typeface="Bahnschrift" panose="020B0502040204020203" pitchFamily="34" charset="0"/>
              </a:rPr>
              <a:t>Automate complex business processes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D9D42C11-13C1-DF39-DEFD-1EECA2E34F04}"/>
              </a:ext>
            </a:extLst>
          </p:cNvPr>
          <p:cNvSpPr txBox="1"/>
          <p:nvPr/>
        </p:nvSpPr>
        <p:spPr>
          <a:xfrm>
            <a:off x="6912636" y="5828583"/>
            <a:ext cx="38379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ECR, </a:t>
            </a:r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</a:rPr>
              <a:t>ebXML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</a:rPr>
              <a:t>RosettaNet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, SCOR</a:t>
            </a:r>
            <a:endParaRPr lang="en-US" sz="11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95A4C54E-A767-98C5-49CB-75C3E41B50C6}"/>
              </a:ext>
            </a:extLst>
          </p:cNvPr>
          <p:cNvSpPr txBox="1"/>
          <p:nvPr/>
        </p:nvSpPr>
        <p:spPr>
          <a:xfrm rot="16200000">
            <a:off x="10964174" y="1794295"/>
            <a:ext cx="104227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Source: </a:t>
            </a:r>
            <a:r>
              <a:rPr lang="en-US" sz="800" dirty="0" err="1"/>
              <a:t>PimCORE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52791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74B62-0CD9-874A-4EF4-C00ED60AB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Proposal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7C0B96D-A600-1B44-F759-83F937D1AE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1269" y="2203412"/>
            <a:ext cx="3830792" cy="2955184"/>
          </a:xfrm>
        </p:spPr>
        <p:txBody>
          <a:bodyPr/>
          <a:lstStyle/>
          <a:p>
            <a:pPr marL="152400" indent="0"/>
            <a:r>
              <a:rPr lang="en-US" sz="2000" dirty="0">
                <a:latin typeface="Bahnschrift" panose="020B0502040204020203" pitchFamily="34" charset="0"/>
              </a:rPr>
              <a:t>Discuss with standardization specialists on this. </a:t>
            </a:r>
          </a:p>
          <a:p>
            <a:pPr marL="152400" indent="0"/>
            <a:endParaRPr lang="en-US" sz="2000" dirty="0">
              <a:latin typeface="Bahnschrift" panose="020B0502040204020203" pitchFamily="34" charset="0"/>
            </a:endParaRPr>
          </a:p>
          <a:p>
            <a:pPr marL="152400" indent="0"/>
            <a:r>
              <a:rPr lang="en-US" sz="2000" dirty="0">
                <a:latin typeface="Bahnschrift" panose="020B0502040204020203" pitchFamily="34" charset="0"/>
              </a:rPr>
              <a:t>Run some inspiration sessions with e.g. ETIM, </a:t>
            </a:r>
            <a:r>
              <a:rPr lang="en-US" sz="2000" dirty="0" err="1">
                <a:latin typeface="Bahnschrift" panose="020B0502040204020203" pitchFamily="34" charset="0"/>
              </a:rPr>
              <a:t>BMECat</a:t>
            </a:r>
            <a:r>
              <a:rPr lang="en-US" sz="2000" dirty="0">
                <a:latin typeface="Bahnschrift" panose="020B0502040204020203" pitchFamily="34" charset="0"/>
              </a:rPr>
              <a:t>, GS1, ISO etc..</a:t>
            </a:r>
          </a:p>
          <a:p>
            <a:pPr marL="152400" indent="0"/>
            <a:endParaRPr lang="en-US" sz="1000" dirty="0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1E5C6BF3-7364-11E0-83A9-E574FEA43140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6974927" y="2186158"/>
            <a:ext cx="3678696" cy="3636671"/>
          </a:xfrm>
        </p:spPr>
        <p:txBody>
          <a:bodyPr/>
          <a:lstStyle/>
          <a:p>
            <a:pPr marL="136525" lvl="1" indent="0" algn="l"/>
            <a:r>
              <a:rPr lang="en-US" sz="2000" dirty="0">
                <a:latin typeface="Bahnschrift" panose="020B0502040204020203" pitchFamily="34" charset="0"/>
              </a:rPr>
              <a:t>Learn and better grasp the do’s / don’ts in this area</a:t>
            </a:r>
          </a:p>
          <a:p>
            <a:pPr marL="136525" lvl="1" indent="0" algn="l"/>
            <a:endParaRPr lang="en-US" sz="2000" dirty="0">
              <a:latin typeface="Bahnschrift" panose="020B0502040204020203" pitchFamily="34" charset="0"/>
            </a:endParaRPr>
          </a:p>
          <a:p>
            <a:pPr marL="136525" lvl="1" indent="0" algn="l"/>
            <a:r>
              <a:rPr lang="en-US" sz="2000" dirty="0">
                <a:latin typeface="Bahnschrift" panose="020B0502040204020203" pitchFamily="34" charset="0"/>
              </a:rPr>
              <a:t>Check/Improve on our requirements </a:t>
            </a:r>
          </a:p>
          <a:p>
            <a:pPr marL="136525" lvl="1" indent="0" algn="l"/>
            <a:endParaRPr lang="en-US" sz="2000" dirty="0">
              <a:latin typeface="Bahnschrift" panose="020B0502040204020203" pitchFamily="34" charset="0"/>
            </a:endParaRPr>
          </a:p>
          <a:p>
            <a:pPr marL="136525" lvl="1" indent="0" algn="l"/>
            <a:r>
              <a:rPr lang="en-US" sz="2000" dirty="0">
                <a:latin typeface="Bahnschrift" panose="020B0502040204020203" pitchFamily="34" charset="0"/>
              </a:rPr>
              <a:t>Don’t reinvent the wheel if not necessary</a:t>
            </a:r>
          </a:p>
          <a:p>
            <a:pPr marL="136525" lvl="1" indent="0" algn="l"/>
            <a:endParaRPr lang="en-US" sz="2000" dirty="0">
              <a:latin typeface="Bahnschrift" panose="020B0502040204020203" pitchFamily="34" charset="0"/>
            </a:endParaRPr>
          </a:p>
          <a:p>
            <a:pPr marL="136525" lvl="1" indent="0" algn="l"/>
            <a:r>
              <a:rPr lang="en-US" sz="2000" dirty="0">
                <a:latin typeface="Bahnschrift" panose="020B0502040204020203" pitchFamily="34" charset="0"/>
              </a:rPr>
              <a:t>Avoid running down dead-end roads</a:t>
            </a:r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836572DB-55D9-C959-941D-A83FA449A45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871269" y="1541448"/>
            <a:ext cx="2900400" cy="662000"/>
          </a:xfrm>
        </p:spPr>
        <p:txBody>
          <a:bodyPr/>
          <a:lstStyle/>
          <a:p>
            <a:r>
              <a:rPr lang="en-US" dirty="0"/>
              <a:t>Ask</a:t>
            </a:r>
          </a:p>
        </p:txBody>
      </p:sp>
      <p:sp>
        <p:nvSpPr>
          <p:cNvPr id="7" name="Sous-titre 6">
            <a:extLst>
              <a:ext uri="{FF2B5EF4-FFF2-40B4-BE49-F238E27FC236}">
                <a16:creationId xmlns:a16="http://schemas.microsoft.com/office/drawing/2014/main" id="{F9A08AD1-30B6-59CE-7954-BC7084204742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974931" y="1524195"/>
            <a:ext cx="2900400" cy="662000"/>
          </a:xfrm>
        </p:spPr>
        <p:txBody>
          <a:bodyPr/>
          <a:lstStyle/>
          <a:p>
            <a:r>
              <a:rPr lang="en-US" dirty="0"/>
              <a:t>&amp; Learn</a:t>
            </a:r>
          </a:p>
        </p:txBody>
      </p:sp>
    </p:spTree>
    <p:extLst>
      <p:ext uri="{BB962C8B-B14F-4D97-AF65-F5344CB8AC3E}">
        <p14:creationId xmlns:p14="http://schemas.microsoft.com/office/powerpoint/2010/main" val="1896958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29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>
                <a:solidFill>
                  <a:srgbClr val="C00000"/>
                </a:solidFill>
              </a:rPr>
              <a:t>Table</a:t>
            </a:r>
            <a:r>
              <a:rPr lang="en" dirty="0">
                <a:solidFill>
                  <a:schemeClr val="dk2"/>
                </a:solidFill>
              </a:rPr>
              <a:t> </a:t>
            </a:r>
            <a:r>
              <a:rPr lang="en" dirty="0"/>
              <a:t>of contents</a:t>
            </a:r>
            <a:endParaRPr dirty="0"/>
          </a:p>
        </p:txBody>
      </p:sp>
      <p:sp>
        <p:nvSpPr>
          <p:cNvPr id="787" name="Google Shape;787;p29"/>
          <p:cNvSpPr txBox="1">
            <a:spLocks noGrp="1"/>
          </p:cNvSpPr>
          <p:nvPr>
            <p:ph type="title" idx="2"/>
          </p:nvPr>
        </p:nvSpPr>
        <p:spPr>
          <a:xfrm>
            <a:off x="1163200" y="2153701"/>
            <a:ext cx="1432800" cy="763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>
                <a:solidFill>
                  <a:srgbClr val="C00000"/>
                </a:solidFill>
              </a:rPr>
              <a:t>01</a:t>
            </a:r>
            <a:endParaRPr dirty="0">
              <a:solidFill>
                <a:srgbClr val="C00000"/>
              </a:solidFill>
            </a:endParaRPr>
          </a:p>
        </p:txBody>
      </p:sp>
      <p:sp>
        <p:nvSpPr>
          <p:cNvPr id="788" name="Google Shape;788;p29"/>
          <p:cNvSpPr txBox="1">
            <a:spLocks noGrp="1"/>
          </p:cNvSpPr>
          <p:nvPr>
            <p:ph type="title" idx="3"/>
          </p:nvPr>
        </p:nvSpPr>
        <p:spPr>
          <a:xfrm>
            <a:off x="1163200" y="4268132"/>
            <a:ext cx="1432800" cy="763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>
                <a:solidFill>
                  <a:srgbClr val="C00000"/>
                </a:solidFill>
              </a:rPr>
              <a:t>04</a:t>
            </a:r>
            <a:endParaRPr>
              <a:solidFill>
                <a:srgbClr val="C00000"/>
              </a:solidFill>
            </a:endParaRPr>
          </a:p>
        </p:txBody>
      </p:sp>
      <p:sp>
        <p:nvSpPr>
          <p:cNvPr id="789" name="Google Shape;789;p29"/>
          <p:cNvSpPr txBox="1">
            <a:spLocks noGrp="1"/>
          </p:cNvSpPr>
          <p:nvPr>
            <p:ph type="title" idx="4"/>
          </p:nvPr>
        </p:nvSpPr>
        <p:spPr>
          <a:xfrm>
            <a:off x="4559000" y="2153701"/>
            <a:ext cx="1432800" cy="763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>
                <a:solidFill>
                  <a:srgbClr val="C00000"/>
                </a:solidFill>
              </a:rPr>
              <a:t>02</a:t>
            </a:r>
            <a:endParaRPr>
              <a:solidFill>
                <a:srgbClr val="C00000"/>
              </a:solidFill>
            </a:endParaRPr>
          </a:p>
        </p:txBody>
      </p:sp>
      <p:sp>
        <p:nvSpPr>
          <p:cNvPr id="790" name="Google Shape;790;p29"/>
          <p:cNvSpPr txBox="1">
            <a:spLocks noGrp="1"/>
          </p:cNvSpPr>
          <p:nvPr>
            <p:ph type="title" idx="5"/>
          </p:nvPr>
        </p:nvSpPr>
        <p:spPr>
          <a:xfrm>
            <a:off x="4559000" y="4268132"/>
            <a:ext cx="1432800" cy="763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>
                <a:solidFill>
                  <a:srgbClr val="C00000"/>
                </a:solidFill>
              </a:rPr>
              <a:t>05</a:t>
            </a:r>
            <a:endParaRPr>
              <a:solidFill>
                <a:srgbClr val="C00000"/>
              </a:solidFill>
            </a:endParaRPr>
          </a:p>
        </p:txBody>
      </p:sp>
      <p:sp>
        <p:nvSpPr>
          <p:cNvPr id="791" name="Google Shape;791;p29"/>
          <p:cNvSpPr txBox="1">
            <a:spLocks noGrp="1"/>
          </p:cNvSpPr>
          <p:nvPr>
            <p:ph type="title" idx="6"/>
          </p:nvPr>
        </p:nvSpPr>
        <p:spPr>
          <a:xfrm>
            <a:off x="7954800" y="2153701"/>
            <a:ext cx="1432800" cy="763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>
                <a:solidFill>
                  <a:srgbClr val="C00000"/>
                </a:solidFill>
              </a:rPr>
              <a:t>03</a:t>
            </a:r>
            <a:endParaRPr>
              <a:solidFill>
                <a:srgbClr val="C00000"/>
              </a:solidFill>
            </a:endParaRPr>
          </a:p>
        </p:txBody>
      </p:sp>
      <p:sp>
        <p:nvSpPr>
          <p:cNvPr id="792" name="Google Shape;792;p29"/>
          <p:cNvSpPr txBox="1">
            <a:spLocks noGrp="1"/>
          </p:cNvSpPr>
          <p:nvPr>
            <p:ph type="title" idx="7"/>
          </p:nvPr>
        </p:nvSpPr>
        <p:spPr>
          <a:xfrm>
            <a:off x="7954800" y="4268132"/>
            <a:ext cx="1432800" cy="763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>
                <a:solidFill>
                  <a:srgbClr val="C00000"/>
                </a:solidFill>
              </a:rPr>
              <a:t>06</a:t>
            </a:r>
            <a:endParaRPr>
              <a:solidFill>
                <a:srgbClr val="C00000"/>
              </a:solidFill>
            </a:endParaRPr>
          </a:p>
        </p:txBody>
      </p:sp>
      <p:sp>
        <p:nvSpPr>
          <p:cNvPr id="793" name="Google Shape;793;p29"/>
          <p:cNvSpPr txBox="1">
            <a:spLocks noGrp="1"/>
          </p:cNvSpPr>
          <p:nvPr>
            <p:ph type="subTitle" idx="1"/>
          </p:nvPr>
        </p:nvSpPr>
        <p:spPr>
          <a:xfrm>
            <a:off x="1163200" y="2917300"/>
            <a:ext cx="3074000" cy="841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Introduction	</a:t>
            </a:r>
            <a:endParaRPr dirty="0"/>
          </a:p>
        </p:txBody>
      </p:sp>
      <p:sp>
        <p:nvSpPr>
          <p:cNvPr id="794" name="Google Shape;794;p29"/>
          <p:cNvSpPr txBox="1">
            <a:spLocks noGrp="1"/>
          </p:cNvSpPr>
          <p:nvPr>
            <p:ph type="subTitle" idx="8"/>
          </p:nvPr>
        </p:nvSpPr>
        <p:spPr>
          <a:xfrm>
            <a:off x="4559000" y="2917300"/>
            <a:ext cx="3074000" cy="841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Objectives</a:t>
            </a:r>
            <a:endParaRPr dirty="0"/>
          </a:p>
        </p:txBody>
      </p:sp>
      <p:sp>
        <p:nvSpPr>
          <p:cNvPr id="795" name="Google Shape;795;p29"/>
          <p:cNvSpPr txBox="1">
            <a:spLocks noGrp="1"/>
          </p:cNvSpPr>
          <p:nvPr>
            <p:ph type="subTitle" idx="9"/>
          </p:nvPr>
        </p:nvSpPr>
        <p:spPr>
          <a:xfrm>
            <a:off x="7954800" y="2917300"/>
            <a:ext cx="3074000" cy="841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Meta</a:t>
            </a:r>
            <a:endParaRPr dirty="0"/>
          </a:p>
        </p:txBody>
      </p:sp>
      <p:sp>
        <p:nvSpPr>
          <p:cNvPr id="796" name="Google Shape;796;p29"/>
          <p:cNvSpPr txBox="1">
            <a:spLocks noGrp="1"/>
          </p:cNvSpPr>
          <p:nvPr>
            <p:ph type="subTitle" idx="13"/>
          </p:nvPr>
        </p:nvSpPr>
        <p:spPr>
          <a:xfrm>
            <a:off x="1163200" y="5031800"/>
            <a:ext cx="3074000" cy="841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Seat</a:t>
            </a:r>
            <a:endParaRPr dirty="0"/>
          </a:p>
        </p:txBody>
      </p:sp>
      <p:sp>
        <p:nvSpPr>
          <p:cNvPr id="797" name="Google Shape;797;p29"/>
          <p:cNvSpPr txBox="1">
            <a:spLocks noGrp="1"/>
          </p:cNvSpPr>
          <p:nvPr>
            <p:ph type="subTitle" idx="14"/>
          </p:nvPr>
        </p:nvSpPr>
        <p:spPr>
          <a:xfrm>
            <a:off x="4559000" y="5031800"/>
            <a:ext cx="3074000" cy="841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fr-FR" dirty="0"/>
              <a:t>Outlook</a:t>
            </a:r>
            <a:endParaRPr dirty="0"/>
          </a:p>
        </p:txBody>
      </p:sp>
      <p:sp>
        <p:nvSpPr>
          <p:cNvPr id="798" name="Google Shape;798;p29"/>
          <p:cNvSpPr txBox="1">
            <a:spLocks noGrp="1"/>
          </p:cNvSpPr>
          <p:nvPr>
            <p:ph type="subTitle" idx="15"/>
          </p:nvPr>
        </p:nvSpPr>
        <p:spPr>
          <a:xfrm>
            <a:off x="7954800" y="5031800"/>
            <a:ext cx="3074000" cy="841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Proposal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4F08FF05-E737-BA56-EEA5-3976E056A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Business Stories</a:t>
            </a:r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87FC4781-141B-7EDB-B5C3-EFFC73D9A5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2568553"/>
              </p:ext>
            </p:extLst>
          </p:nvPr>
        </p:nvGraphicFramePr>
        <p:xfrm>
          <a:off x="1039977" y="1364402"/>
          <a:ext cx="10906696" cy="5348961"/>
        </p:xfrm>
        <a:graphic>
          <a:graphicData uri="http://schemas.openxmlformats.org/drawingml/2006/table">
            <a:tbl>
              <a:tblPr/>
              <a:tblGrid>
                <a:gridCol w="1508638">
                  <a:extLst>
                    <a:ext uri="{9D8B030D-6E8A-4147-A177-3AD203B41FA5}">
                      <a16:colId xmlns:a16="http://schemas.microsoft.com/office/drawing/2014/main" val="1943302847"/>
                    </a:ext>
                  </a:extLst>
                </a:gridCol>
                <a:gridCol w="3735014">
                  <a:extLst>
                    <a:ext uri="{9D8B030D-6E8A-4147-A177-3AD203B41FA5}">
                      <a16:colId xmlns:a16="http://schemas.microsoft.com/office/drawing/2014/main" val="503608358"/>
                    </a:ext>
                  </a:extLst>
                </a:gridCol>
                <a:gridCol w="3711223">
                  <a:extLst>
                    <a:ext uri="{9D8B030D-6E8A-4147-A177-3AD203B41FA5}">
                      <a16:colId xmlns:a16="http://schemas.microsoft.com/office/drawing/2014/main" val="517278909"/>
                    </a:ext>
                  </a:extLst>
                </a:gridCol>
                <a:gridCol w="1951821">
                  <a:extLst>
                    <a:ext uri="{9D8B030D-6E8A-4147-A177-3AD203B41FA5}">
                      <a16:colId xmlns:a16="http://schemas.microsoft.com/office/drawing/2014/main" val="3543828855"/>
                    </a:ext>
                  </a:extLst>
                </a:gridCol>
              </a:tblGrid>
              <a:tr h="104535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As an/a &lt;Role&gt;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I want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noProof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so that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Theme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5030940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the latest up to date detailed product information available from my suppliers</a:t>
                      </a:r>
                    </a:p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( shape / form / conditions / ... full list to be determined )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I can propose the most relevant and accurate offers to my customers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#UX #Inspiration #Acquisition</a:t>
                      </a:r>
                    </a:p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#Existing products #Supplier Information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1638548"/>
                  </a:ext>
                </a:extLst>
              </a:tr>
              <a:tr h="85120"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to propose the best shopping experience to my customers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Customers can easily find detailed product information about each product, including specifications, features, and benefits. This can help anyone to make an informed purchasing decision.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#UX #Availability #Localization Of Information</a:t>
                      </a:r>
                    </a:p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#Details available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8616808"/>
                  </a:ext>
                </a:extLst>
              </a:tr>
              <a:tr h="420983"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Customer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to do easy multi criteria search based shopping. Text based search would be perfect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I get the most relevant offers rapidly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#UX #Full Text Search #AI Support #Adequate 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0796140"/>
                  </a:ext>
                </a:extLst>
              </a:tr>
              <a:tr h="420983"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Up to date information about product delivery for orders </a:t>
                      </a:r>
                      <a:r>
                        <a:rPr lang="en-US" sz="1050" noProof="0" dirty="0" err="1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i</a:t>
                      </a:r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 placed with my supplier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I can react accordingly in case of issues with the delivery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#Servicing #Repair #Aftersales</a:t>
                      </a:r>
                    </a:p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#Event driven products #Supplier Information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8268017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to be able to transparently exchange product configuration information with the supplier and vice versa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to honor specific agreement / products as define in the mutual agreements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#New products</a:t>
                      </a:r>
                    </a:p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#Extensibility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7169683"/>
                  </a:ext>
                </a:extLst>
              </a:tr>
              <a:tr h="658318"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to be in control of the information provided by a supplier catalog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only the important / pertinent information is present for creating offers thus optimizing my </a:t>
                      </a:r>
                      <a:r>
                        <a:rPr lang="en-US" sz="1050" noProof="0" dirty="0" err="1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ressource</a:t>
                      </a:r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 consumption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#Extensibility</a:t>
                      </a:r>
                    </a:p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#Optional/Mandatory</a:t>
                      </a:r>
                    </a:p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#Schema/Repository / management</a:t>
                      </a:r>
                    </a:p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 Standardized Product Information</a:t>
                      </a:r>
                    </a:p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#Lazy Loading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7221875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Airline - Supplier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to be able / to provide the most up to date and complete product information to my retailers within a bilaterally scope ( but can be public as well ) 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the call rate for offers will be optimized and therefore the conversion rate shall increase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#Traffic #Conversion #Rate of updates #Event driven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5838682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Seller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to be able to compare the offers and products 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I can show my customers most relevant offers with respect to my customers profile.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noProof="0" dirty="0">
                          <a:solidFill>
                            <a:srgbClr val="1A1A1A"/>
                          </a:solidFill>
                          <a:effectLst/>
                          <a:latin typeface="OpenSans" panose="020B0606030504020204" pitchFamily="34" charset="0"/>
                        </a:rPr>
                        <a:t>#Standardized Product Information #Compare products #Offer numbers returned #Performance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3875857"/>
                  </a:ext>
                </a:extLst>
              </a:tr>
            </a:tbl>
          </a:graphicData>
        </a:graphic>
      </p:graphicFrame>
      <p:sp>
        <p:nvSpPr>
          <p:cNvPr id="11" name="Rectangle 1">
            <a:extLst>
              <a:ext uri="{FF2B5EF4-FFF2-40B4-BE49-F238E27FC236}">
                <a16:creationId xmlns:a16="http://schemas.microsoft.com/office/drawing/2014/main" id="{8D3CC1EB-B01B-8E49-EC73-EF0AFD34DB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135746" y="1352034"/>
            <a:ext cx="439296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table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C19DEB6-143D-EA90-4075-7EA967620BA9}"/>
              </a:ext>
            </a:extLst>
          </p:cNvPr>
          <p:cNvSpPr txBox="1"/>
          <p:nvPr/>
        </p:nvSpPr>
        <p:spPr>
          <a:xfrm>
            <a:off x="2710927" y="166744"/>
            <a:ext cx="57010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Requirement Interaction patterns </a:t>
            </a:r>
            <a:r>
              <a:rPr lang="en-US" sz="1200" dirty="0" err="1"/>
              <a:t>EventDriven</a:t>
            </a:r>
            <a:r>
              <a:rPr lang="en-US" sz="1200" dirty="0"/>
              <a:t> CDN as well as or P2P integration  </a:t>
            </a:r>
          </a:p>
        </p:txBody>
      </p:sp>
    </p:spTree>
    <p:extLst>
      <p:ext uri="{BB962C8B-B14F-4D97-AF65-F5344CB8AC3E}">
        <p14:creationId xmlns:p14="http://schemas.microsoft.com/office/powerpoint/2010/main" val="31915859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4F08FF05-E737-BA56-EEA5-3976E056A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Business Stories</a:t>
            </a:r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87FC4781-141B-7EDB-B5C3-EFFC73D9A5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0955565"/>
              </p:ext>
            </p:extLst>
          </p:nvPr>
        </p:nvGraphicFramePr>
        <p:xfrm>
          <a:off x="1039977" y="1308007"/>
          <a:ext cx="10715021" cy="5549993"/>
        </p:xfrm>
        <a:graphic>
          <a:graphicData uri="http://schemas.openxmlformats.org/drawingml/2006/table">
            <a:tbl>
              <a:tblPr/>
              <a:tblGrid>
                <a:gridCol w="1425904">
                  <a:extLst>
                    <a:ext uri="{9D8B030D-6E8A-4147-A177-3AD203B41FA5}">
                      <a16:colId xmlns:a16="http://schemas.microsoft.com/office/drawing/2014/main" val="1943302847"/>
                    </a:ext>
                  </a:extLst>
                </a:gridCol>
                <a:gridCol w="3530184">
                  <a:extLst>
                    <a:ext uri="{9D8B030D-6E8A-4147-A177-3AD203B41FA5}">
                      <a16:colId xmlns:a16="http://schemas.microsoft.com/office/drawing/2014/main" val="503608358"/>
                    </a:ext>
                  </a:extLst>
                </a:gridCol>
                <a:gridCol w="3507698">
                  <a:extLst>
                    <a:ext uri="{9D8B030D-6E8A-4147-A177-3AD203B41FA5}">
                      <a16:colId xmlns:a16="http://schemas.microsoft.com/office/drawing/2014/main" val="517278909"/>
                    </a:ext>
                  </a:extLst>
                </a:gridCol>
                <a:gridCol w="2251235">
                  <a:extLst>
                    <a:ext uri="{9D8B030D-6E8A-4147-A177-3AD203B41FA5}">
                      <a16:colId xmlns:a16="http://schemas.microsoft.com/office/drawing/2014/main" val="3543828855"/>
                    </a:ext>
                  </a:extLst>
                </a:gridCol>
              </a:tblGrid>
              <a:tr h="104535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As an/a &lt;Role&gt;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 want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 that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Theme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5030940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 receive the products that I can pay with a certain payment method from my suppliers.</a:t>
                      </a: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 can show my customers only the payment methods they requested or the payment methods that I support.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#UX #Payment Information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1638548"/>
                  </a:ext>
                </a:extLst>
              </a:tr>
              <a:tr h="8512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Airline - Supplier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 update the routes that I operate or plan to operate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 can manage the traffic and keep my retailers up to date</a:t>
                      </a:r>
                    </a:p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(</a:t>
                      </a:r>
                      <a:r>
                        <a:rPr lang="en-US" sz="1100" noProof="0" dirty="0">
                          <a:solidFill>
                            <a:srgbClr val="C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frequency</a:t>
                      </a:r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?)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#Network #Schedule #Event driven #Update Management #Incremental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8616808"/>
                  </a:ext>
                </a:extLst>
              </a:tr>
              <a:tr h="420983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 understand how the customer can reach the product for offers that I placed with my supplier</a:t>
                      </a: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 can explain whether the customer should do something to reach the product. ( for instance, Create a membership, Use an app, for intermodal connections walk 10min or distance is 1km, can be reached by wheelchair)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#Operational/Delivery Product Information</a:t>
                      </a:r>
                    </a:p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#Conditions </a:t>
                      </a:r>
                    </a:p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(</a:t>
                      </a:r>
                      <a:r>
                        <a:rPr lang="en-US" sz="1100" noProof="0" dirty="0">
                          <a:solidFill>
                            <a:srgbClr val="C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needs a bit more info )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0796140"/>
                  </a:ext>
                </a:extLst>
              </a:tr>
              <a:tr h="420983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Airline - Supplier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 be able to offer all possible products and services to any retailer I want (airline, OTA, TA, Corporate...)</a:t>
                      </a: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 can expose any part of my product catalogue if I want to.</a:t>
                      </a: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#Private #Public #Accessibility  #Scope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8268017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Airline - Supplier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 be able to decommission a service anytime and all potential partners are notified</a:t>
                      </a: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no order request can be placed for products/services that seized existing.</a:t>
                      </a: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#Event driven #Realtime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7169683"/>
                  </a:ext>
                </a:extLst>
              </a:tr>
              <a:tr h="658318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Airline – Retailer or Supplier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 be able to offer/sell products/services that are for public offer thru available payment options </a:t>
                      </a: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 can offer my customers/products a wide range of offers/offer my products to a wide range of customers</a:t>
                      </a: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#Payment Information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7221875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Customer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28600" indent="-228600" algn="l" fontAlgn="t">
                        <a:buAutoNum type="arabicParenR"/>
                      </a:pPr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 book a series of the between 5 to 10 cheapest possible flights </a:t>
                      </a:r>
                    </a:p>
                    <a:p>
                      <a:pPr marL="228600" indent="-228600" algn="l" fontAlgn="t">
                        <a:buAutoNum type="arabicParenR"/>
                      </a:pPr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 book a series of comfort flights carrying a bag and preorder my meal 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 can fly around the world from GVA to GVA 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#Network #Attribute shopping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5838682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Airline – Retailer or Supplier </a:t>
                      </a:r>
                    </a:p>
                    <a:p>
                      <a:pPr algn="l" fontAlgn="t"/>
                      <a:endParaRPr lang="en-US" sz="1100" noProof="0" dirty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I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want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to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minimize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number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of “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waste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”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offers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/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offer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items for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too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generic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shopping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request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when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customer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already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knows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what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specific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product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(s) to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ask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for</a:t>
                      </a:r>
                    </a:p>
                    <a:p>
                      <a:pPr algn="l" fontAlgn="t"/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As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many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as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possivble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search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attributes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availbale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to the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customer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endParaRPr lang="en-US" sz="1100" noProof="0" dirty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I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keep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transaction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cost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under</a:t>
                      </a:r>
                      <a:r>
                        <a:rPr lang="fr-FR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control. </a:t>
                      </a:r>
                    </a:p>
                    <a:p>
                      <a:pPr algn="l" fontAlgn="t"/>
                      <a:endParaRPr lang="fr-FR" sz="1100" b="0" i="0" u="none" strike="noStrike" cap="none" noProof="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  <a:sym typeface="Arial"/>
                      </a:endParaRPr>
                    </a:p>
                    <a:p>
                      <a:pPr algn="l" fontAlgn="t"/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The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incomming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requests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are of the best possible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quality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yieling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results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the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customer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is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most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likely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to </a:t>
                      </a:r>
                      <a:r>
                        <a:rPr lang="fr-FR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accept</a:t>
                      </a:r>
                      <a:r>
                        <a:rPr lang="fr-FR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</a:t>
                      </a:r>
                      <a:endParaRPr lang="en-US" sz="1100" noProof="0" dirty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#Performance #Licensing #Cost Models #Operating Models #Request for Offer</a:t>
                      </a:r>
                    </a:p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#Attribute shopping ( be more precise )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3875857"/>
                  </a:ext>
                </a:extLst>
              </a:tr>
            </a:tbl>
          </a:graphicData>
        </a:graphic>
      </p:graphicFrame>
      <p:sp>
        <p:nvSpPr>
          <p:cNvPr id="11" name="Rectangle 1">
            <a:extLst>
              <a:ext uri="{FF2B5EF4-FFF2-40B4-BE49-F238E27FC236}">
                <a16:creationId xmlns:a16="http://schemas.microsoft.com/office/drawing/2014/main" id="{8D3CC1EB-B01B-8E49-EC73-EF0AFD34DB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135746" y="1352034"/>
            <a:ext cx="439296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fr-F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table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C19DEB6-143D-EA90-4075-7EA967620BA9}"/>
              </a:ext>
            </a:extLst>
          </p:cNvPr>
          <p:cNvSpPr txBox="1"/>
          <p:nvPr/>
        </p:nvSpPr>
        <p:spPr>
          <a:xfrm>
            <a:off x="2710927" y="166744"/>
            <a:ext cx="57010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Requirement Interaction patterns </a:t>
            </a:r>
            <a:r>
              <a:rPr lang="en-US" sz="1200" dirty="0" err="1"/>
              <a:t>EventDriven</a:t>
            </a:r>
            <a:r>
              <a:rPr lang="en-US" sz="1200" dirty="0"/>
              <a:t> CDN as well as or P2P integration  </a:t>
            </a:r>
          </a:p>
        </p:txBody>
      </p:sp>
    </p:spTree>
    <p:extLst>
      <p:ext uri="{BB962C8B-B14F-4D97-AF65-F5344CB8AC3E}">
        <p14:creationId xmlns:p14="http://schemas.microsoft.com/office/powerpoint/2010/main" val="36888422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4F08FF05-E737-BA56-EEA5-3976E056A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Business Stories</a:t>
            </a:r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87FC4781-141B-7EDB-B5C3-EFFC73D9A5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2195239"/>
              </p:ext>
            </p:extLst>
          </p:nvPr>
        </p:nvGraphicFramePr>
        <p:xfrm>
          <a:off x="1039977" y="1551691"/>
          <a:ext cx="10308568" cy="4033886"/>
        </p:xfrm>
        <a:graphic>
          <a:graphicData uri="http://schemas.openxmlformats.org/drawingml/2006/table">
            <a:tbl>
              <a:tblPr/>
              <a:tblGrid>
                <a:gridCol w="1425904">
                  <a:extLst>
                    <a:ext uri="{9D8B030D-6E8A-4147-A177-3AD203B41FA5}">
                      <a16:colId xmlns:a16="http://schemas.microsoft.com/office/drawing/2014/main" val="1943302847"/>
                    </a:ext>
                  </a:extLst>
                </a:gridCol>
                <a:gridCol w="3530184">
                  <a:extLst>
                    <a:ext uri="{9D8B030D-6E8A-4147-A177-3AD203B41FA5}">
                      <a16:colId xmlns:a16="http://schemas.microsoft.com/office/drawing/2014/main" val="503608358"/>
                    </a:ext>
                  </a:extLst>
                </a:gridCol>
                <a:gridCol w="3507698">
                  <a:extLst>
                    <a:ext uri="{9D8B030D-6E8A-4147-A177-3AD203B41FA5}">
                      <a16:colId xmlns:a16="http://schemas.microsoft.com/office/drawing/2014/main" val="517278909"/>
                    </a:ext>
                  </a:extLst>
                </a:gridCol>
                <a:gridCol w="1844782">
                  <a:extLst>
                    <a:ext uri="{9D8B030D-6E8A-4147-A177-3AD203B41FA5}">
                      <a16:colId xmlns:a16="http://schemas.microsoft.com/office/drawing/2014/main" val="3543828855"/>
                    </a:ext>
                  </a:extLst>
                </a:gridCol>
              </a:tblGrid>
              <a:tr h="104535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As an/a &lt;Role&gt;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 want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 that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Theme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5030940"/>
                  </a:ext>
                </a:extLst>
              </a:tr>
              <a:tr h="478055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cap="none" noProof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to communicate a consistent product offering</a:t>
                      </a:r>
                      <a:endParaRPr lang="en-US" sz="700" b="0" i="0" u="none" strike="noStrike" noProof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the end-to-end journey makes sense and is easy for the customer</a:t>
                      </a:r>
                      <a:endParaRPr lang="en-US" sz="700" noProof="0" dirty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#Compare products #Common meaning of products </a:t>
                      </a:r>
                    </a:p>
                    <a:p>
                      <a:pPr algn="l" fontAlgn="t"/>
                      <a:endParaRPr lang="en-US" sz="1100" noProof="0" dirty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1638548"/>
                  </a:ext>
                </a:extLst>
              </a:tr>
              <a:tr h="85120"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Airline - Retailer</a:t>
                      </a:r>
                    </a:p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to offer refundable business class(?) if supplier has refundable business class, and nonrefundable otherwise.</a:t>
                      </a:r>
                      <a:endParaRPr lang="en-US" sz="700" noProof="0" dirty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#Product/Offer levels ( branded fares ?) #Conditions  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8616808"/>
                  </a:ext>
                </a:extLst>
              </a:tr>
              <a:tr h="420983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Customer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I want to get a flight from A to C in first class with </a:t>
                      </a:r>
                      <a:r>
                        <a:rPr lang="en-US" sz="1100" b="0" i="0" u="none" strike="noStrike" cap="none" noProof="0" dirty="0" err="1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WiFi</a:t>
                      </a:r>
                      <a:r>
                        <a:rPr lang="en-US" sz="11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, fast track, seat assignment, 5-course dinner, and 3 bags and maybe some other amenities</a:t>
                      </a:r>
                      <a:r>
                        <a:rPr lang="en-US" sz="700" b="0" i="0" u="none" strike="noStrike" cap="none" noProof="0" dirty="0">
                          <a:solidFill>
                            <a:schemeClr val="tx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  <a:sym typeface="Arial"/>
                        </a:rPr>
                        <a:t> (offer is presented with two airlines, retailer plus the supplier for the retailer )</a:t>
                      </a:r>
                      <a:endParaRPr lang="en-US" sz="700" b="0" i="0" u="none" strike="noStrike" noProof="0" dirty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&lt;intention&gt; 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noProof="0" dirty="0">
                          <a:solidFill>
                            <a:srgbClr val="1A1A1A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#Attribute shopping #Product/Offer levels ( branded fares ?) 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0796140"/>
                  </a:ext>
                </a:extLst>
              </a:tr>
              <a:tr h="236791"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noProof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noProof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8268017"/>
                  </a:ext>
                </a:extLst>
              </a:tr>
              <a:tr h="282497"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noProof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noProof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7169683"/>
                  </a:ext>
                </a:extLst>
              </a:tr>
              <a:tr h="319669"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noProof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noProof="0">
                        <a:solidFill>
                          <a:srgbClr val="000000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9525" marR="9525" marT="9525" marB="0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7221875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28600" indent="-228600" algn="l" fontAlgn="t">
                        <a:buAutoNum type="arabicParenR"/>
                      </a:pPr>
                      <a:endParaRPr lang="en-US" sz="1100" noProof="0" dirty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5838682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noProof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100" noProof="0" dirty="0">
                        <a:solidFill>
                          <a:srgbClr val="1A1A1A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3875857"/>
                  </a:ext>
                </a:extLst>
              </a:tr>
            </a:tbl>
          </a:graphicData>
        </a:graphic>
      </p:graphicFrame>
      <p:sp>
        <p:nvSpPr>
          <p:cNvPr id="11" name="Rectangle 1">
            <a:extLst>
              <a:ext uri="{FF2B5EF4-FFF2-40B4-BE49-F238E27FC236}">
                <a16:creationId xmlns:a16="http://schemas.microsoft.com/office/drawing/2014/main" id="{8D3CC1EB-B01B-8E49-EC73-EF0AFD34DB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135746" y="1352034"/>
            <a:ext cx="439296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table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C19DEB6-143D-EA90-4075-7EA967620BA9}"/>
              </a:ext>
            </a:extLst>
          </p:cNvPr>
          <p:cNvSpPr txBox="1"/>
          <p:nvPr/>
        </p:nvSpPr>
        <p:spPr>
          <a:xfrm>
            <a:off x="2710927" y="166744"/>
            <a:ext cx="57010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Requirement Interaction patterns </a:t>
            </a:r>
            <a:r>
              <a:rPr lang="en-US" sz="1200" dirty="0" err="1"/>
              <a:t>EventDriven</a:t>
            </a:r>
            <a:r>
              <a:rPr lang="en-US" sz="1200" dirty="0"/>
              <a:t> CDN as well as or P2P integration  </a:t>
            </a:r>
          </a:p>
        </p:txBody>
      </p:sp>
    </p:spTree>
    <p:extLst>
      <p:ext uri="{BB962C8B-B14F-4D97-AF65-F5344CB8AC3E}">
        <p14:creationId xmlns:p14="http://schemas.microsoft.com/office/powerpoint/2010/main" val="41129898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25FAC6-F96B-248E-76EF-AD7EF263F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719333"/>
            <a:ext cx="10272000" cy="953350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Themes</a:t>
            </a:r>
            <a:br>
              <a:rPr lang="en-US" dirty="0"/>
            </a:br>
            <a:r>
              <a:rPr lang="en-US" sz="1800" i="1" dirty="0">
                <a:solidFill>
                  <a:srgbClr val="C00000"/>
                </a:solidFill>
              </a:rPr>
              <a:t>Capabilities / Requirements</a:t>
            </a:r>
            <a:endParaRPr lang="en-US" i="1" dirty="0">
              <a:solidFill>
                <a:srgbClr val="C00000"/>
              </a:solidFill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C9EADF4-00AE-00FC-E9EE-8E5F891A6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1726657"/>
            <a:ext cx="5559746" cy="4376233"/>
          </a:xfrm>
        </p:spPr>
        <p:txBody>
          <a:bodyPr/>
          <a:lstStyle/>
          <a:p>
            <a:pPr marL="177800" lvl="1" indent="0" fontAlgn="t"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#Compare products</a:t>
            </a:r>
          </a:p>
          <a:p>
            <a:pPr marL="177800" lvl="1" indent="0" fontAlgn="t"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#Common meaning of products </a:t>
            </a:r>
            <a:endParaRPr lang="fr-FR" sz="1800" b="0" i="0" u="none" strike="noStrike" dirty="0">
              <a:effectLst/>
              <a:latin typeface="Arial" panose="020B0604020202020204" pitchFamily="34" charset="0"/>
            </a:endParaRP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#Product/Offer levels </a:t>
            </a: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#Conditions  </a:t>
            </a:r>
            <a:endParaRPr lang="fr-FR" sz="1800" b="0" i="0" u="none" strike="noStrike" dirty="0">
              <a:effectLst/>
              <a:latin typeface="Arial" panose="020B0604020202020204" pitchFamily="34" charset="0"/>
            </a:endParaRP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#Attribute shopping </a:t>
            </a: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#UX </a:t>
            </a: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#Payment Information</a:t>
            </a:r>
            <a:endParaRPr lang="fr-FR" sz="1800" b="0" i="0" u="none" strike="noStrike" dirty="0">
              <a:effectLst/>
              <a:latin typeface="Arial" panose="020B0604020202020204" pitchFamily="34" charset="0"/>
            </a:endParaRP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#Network ( Container)</a:t>
            </a: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Transport product : A to B ( Content )</a:t>
            </a: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#Schedule </a:t>
            </a: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#Event driven ( Management/processing) </a:t>
            </a: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#Update Management</a:t>
            </a:r>
            <a:endParaRPr lang="fr-FR" sz="1800" b="0" i="0" u="none" strike="noStrike" dirty="0">
              <a:effectLst/>
              <a:latin typeface="Arial" panose="020B0604020202020204" pitchFamily="34" charset="0"/>
            </a:endParaRP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#Operational/Delivery Product Information</a:t>
            </a:r>
            <a:endParaRPr lang="fr-FR" sz="1800" b="0" i="0" u="none" strike="noStrike" dirty="0">
              <a:effectLst/>
              <a:latin typeface="Arial" panose="020B0604020202020204" pitchFamily="34" charset="0"/>
            </a:endParaRP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#Conditions </a:t>
            </a: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#Product Attribute Quality Levels (Content)</a:t>
            </a:r>
            <a:endParaRPr lang="fr-FR" sz="1800" b="0" i="0" u="none" strike="noStrike" dirty="0">
              <a:effectLst/>
              <a:latin typeface="Arial" panose="020B0604020202020204" pitchFamily="34" charset="0"/>
            </a:endParaRP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endParaRPr lang="fr-FR" sz="1800" b="0" i="0" u="none" strike="noStrike" dirty="0">
              <a:effectLst/>
              <a:latin typeface="Arial" panose="020B0604020202020204" pitchFamily="34" charset="0"/>
            </a:endParaRPr>
          </a:p>
          <a:p>
            <a:pPr marL="203195" marR="0" indent="0" algn="l" rtl="0" fontAlgn="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1A1A1A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fr-FR" sz="1800" b="0" i="0" u="none" strike="noStrike" dirty="0"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Espace réservé du texte 2">
            <a:extLst>
              <a:ext uri="{FF2B5EF4-FFF2-40B4-BE49-F238E27FC236}">
                <a16:creationId xmlns:a16="http://schemas.microsoft.com/office/drawing/2014/main" id="{195B0E6A-6B1B-5C19-C16E-85FB134E3124}"/>
              </a:ext>
            </a:extLst>
          </p:cNvPr>
          <p:cNvSpPr txBox="1">
            <a:spLocks/>
          </p:cNvSpPr>
          <p:nvPr/>
        </p:nvSpPr>
        <p:spPr>
          <a:xfrm>
            <a:off x="6122058" y="1721984"/>
            <a:ext cx="5559746" cy="3873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rgbClr val="333333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203195" indent="0" fontAlgn="t">
              <a:buFont typeface="DM Sans"/>
              <a:buNone/>
            </a:pPr>
            <a:r>
              <a:rPr lang="en-US" sz="1800" kern="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#Private </a:t>
            </a:r>
          </a:p>
          <a:p>
            <a:pPr marL="203195" indent="0" fontAlgn="t">
              <a:buFont typeface="DM Sans"/>
              <a:buNone/>
            </a:pPr>
            <a:r>
              <a:rPr lang="en-US" sz="1800" kern="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#Public </a:t>
            </a:r>
          </a:p>
          <a:p>
            <a:pPr marL="203195" indent="0" fontAlgn="t">
              <a:buFont typeface="DM Sans"/>
              <a:buNone/>
            </a:pPr>
            <a:r>
              <a:rPr lang="en-US" sz="1800" kern="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#Accessibility  </a:t>
            </a:r>
          </a:p>
          <a:p>
            <a:pPr marL="203195" indent="0" fontAlgn="t">
              <a:buFont typeface="DM Sans"/>
              <a:buNone/>
            </a:pPr>
            <a:r>
              <a:rPr lang="en-US" sz="1800" kern="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#Scope</a:t>
            </a:r>
            <a:endParaRPr lang="fr-FR" sz="1800" kern="0" dirty="0">
              <a:latin typeface="Arial" panose="020B0604020202020204" pitchFamily="34" charset="0"/>
            </a:endParaRPr>
          </a:p>
          <a:p>
            <a:pPr marL="203195" indent="0" fontAlgn="t">
              <a:buFont typeface="DM Sans"/>
              <a:buNone/>
            </a:pPr>
            <a:r>
              <a:rPr lang="en-US" sz="1800" kern="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#Realtime ( Management / Processing  )</a:t>
            </a:r>
            <a:endParaRPr lang="fr-FR" sz="1800" kern="0" dirty="0">
              <a:latin typeface="Arial" panose="020B0604020202020204" pitchFamily="34" charset="0"/>
            </a:endParaRPr>
          </a:p>
          <a:p>
            <a:pPr marL="203195" indent="0" fontAlgn="t">
              <a:buFont typeface="DM Sans"/>
              <a:buNone/>
            </a:pPr>
            <a:r>
              <a:rPr lang="en-US" sz="1800" kern="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#Performance </a:t>
            </a:r>
          </a:p>
          <a:p>
            <a:pPr marL="203195" indent="0" fontAlgn="t">
              <a:buFont typeface="DM Sans"/>
              <a:buNone/>
            </a:pPr>
            <a:r>
              <a:rPr lang="en-US" sz="1800" kern="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#Licensing </a:t>
            </a:r>
          </a:p>
          <a:p>
            <a:pPr marL="203195" indent="0" fontAlgn="t">
              <a:buFont typeface="DM Sans"/>
              <a:buNone/>
            </a:pPr>
            <a:r>
              <a:rPr lang="en-US" sz="1800" kern="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#Cost Models </a:t>
            </a:r>
          </a:p>
          <a:p>
            <a:pPr marL="203195" indent="0" fontAlgn="t">
              <a:buFont typeface="DM Sans"/>
              <a:buNone/>
            </a:pPr>
            <a:r>
              <a:rPr lang="en-US" sz="1800" kern="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#Operating Models </a:t>
            </a:r>
          </a:p>
          <a:p>
            <a:pPr marL="203195" indent="0" fontAlgn="t">
              <a:buFont typeface="DM Sans"/>
              <a:buNone/>
            </a:pPr>
            <a:r>
              <a:rPr lang="en-US" sz="1800" kern="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#Request for Offer structure</a:t>
            </a:r>
            <a:endParaRPr lang="fr-FR" sz="1800" kern="0" dirty="0">
              <a:latin typeface="Arial" panose="020B0604020202020204" pitchFamily="34" charset="0"/>
            </a:endParaRPr>
          </a:p>
          <a:p>
            <a:pPr marL="203195" indent="0" fontAlgn="t">
              <a:buFont typeface="DM Sans"/>
              <a:buNone/>
            </a:pPr>
            <a:r>
              <a:rPr lang="en-US" sz="1800" kern="0" dirty="0">
                <a:solidFill>
                  <a:srgbClr val="1A1A1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fr-FR" sz="1800" kern="0" dirty="0">
              <a:latin typeface="Arial" panose="020B0604020202020204" pitchFamily="34" charset="0"/>
            </a:endParaRPr>
          </a:p>
          <a:p>
            <a:endParaRPr lang="en-US" kern="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5003E1C-0105-E2ED-5D6F-603D1813251F}"/>
              </a:ext>
            </a:extLst>
          </p:cNvPr>
          <p:cNvSpPr txBox="1"/>
          <p:nvPr/>
        </p:nvSpPr>
        <p:spPr>
          <a:xfrm>
            <a:off x="6372000" y="648000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Add frequency to the word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67D5D48-A410-ACF1-8A1B-C0CE03DE1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520" y="6178680"/>
            <a:ext cx="7772400" cy="37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2535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25FAC6-F96B-248E-76EF-AD7EF263F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000" y="719333"/>
            <a:ext cx="10272000" cy="953350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Product &amp; Catalog definitions</a:t>
            </a:r>
            <a:br>
              <a:rPr lang="en-US" dirty="0"/>
            </a:br>
            <a:r>
              <a:rPr lang="en-US" sz="1800" i="1" dirty="0">
                <a:solidFill>
                  <a:srgbClr val="C00000"/>
                </a:solidFill>
              </a:rPr>
              <a:t>Capabilities / Requirements</a:t>
            </a:r>
            <a:endParaRPr lang="en-US" i="1" dirty="0">
              <a:solidFill>
                <a:srgbClr val="C00000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5003E1C-0105-E2ED-5D6F-603D1813251F}"/>
              </a:ext>
            </a:extLst>
          </p:cNvPr>
          <p:cNvSpPr txBox="1"/>
          <p:nvPr/>
        </p:nvSpPr>
        <p:spPr>
          <a:xfrm>
            <a:off x="6372000" y="648000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Add frequency to the word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E255D7B-FFA8-9E65-774D-2F6C5D7CF661}"/>
              </a:ext>
            </a:extLst>
          </p:cNvPr>
          <p:cNvSpPr txBox="1"/>
          <p:nvPr/>
        </p:nvSpPr>
        <p:spPr>
          <a:xfrm>
            <a:off x="959668" y="3150605"/>
            <a:ext cx="3708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DM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SupplierCatalog</a:t>
            </a:r>
            <a:r>
              <a:rPr lang="en-US" dirty="0">
                <a:latin typeface="DM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(SP) for </a:t>
            </a:r>
            <a:r>
              <a:rPr lang="en-US" dirty="0" err="1">
                <a:latin typeface="DM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Supplier</a:t>
            </a:r>
            <a:r>
              <a:rPr lang="en-US" i="1" baseline="-25000" dirty="0" err="1">
                <a:latin typeface="DM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endParaRPr lang="en-US" i="1" baseline="-25000" dirty="0">
              <a:latin typeface="DM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D7747BD-EA20-0A99-E92F-DC16C25EE239}"/>
              </a:ext>
            </a:extLst>
          </p:cNvPr>
          <p:cNvSpPr txBox="1"/>
          <p:nvPr/>
        </p:nvSpPr>
        <p:spPr>
          <a:xfrm>
            <a:off x="885732" y="2189429"/>
            <a:ext cx="352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DM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ProductCatalog</a:t>
            </a:r>
            <a:r>
              <a:rPr lang="en-US" dirty="0">
                <a:latin typeface="DM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(PC) for Airline </a:t>
            </a:r>
            <a:endParaRPr lang="en-US" i="1" baseline="-25000" dirty="0">
              <a:latin typeface="DM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57FAF4B-DC83-E8A0-5C99-D648E67B2FE2}"/>
              </a:ext>
            </a:extLst>
          </p:cNvPr>
          <p:cNvSpPr txBox="1"/>
          <p:nvPr/>
        </p:nvSpPr>
        <p:spPr>
          <a:xfrm>
            <a:off x="3630440" y="5097101"/>
            <a:ext cx="5429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Trade off between details in the catalog vs payload 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5D4800E5-F05D-1E59-90FF-FE85A1254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315" y="3658007"/>
            <a:ext cx="7772400" cy="35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070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BEB640-E286-1335-6D0B-647AF7172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Introduction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B66CB5F-882D-3E8F-F202-BDBCF7D33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5755" y="1615096"/>
            <a:ext cx="4039703" cy="4181020"/>
          </a:xfrm>
        </p:spPr>
        <p:txBody>
          <a:bodyPr/>
          <a:lstStyle/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  <a:p>
            <a:r>
              <a:rPr lang="en-US" sz="2000" dirty="0">
                <a:latin typeface="Bahnschrift" panose="020B0502040204020203" pitchFamily="34" charset="0"/>
              </a:rPr>
              <a:t>The airline industry is shifting to a modern retailing environment and setup which entails fundamental changes in how we organize B2B relations in our industry and beyond.</a:t>
            </a:r>
          </a:p>
          <a:p>
            <a:pPr marL="203195" indent="0">
              <a:buNone/>
            </a:pPr>
            <a:r>
              <a:rPr lang="en-US" sz="2000" dirty="0">
                <a:latin typeface="Bahnschrift" panose="020B0502040204020203" pitchFamily="34" charset="0"/>
              </a:rPr>
              <a:t> </a:t>
            </a:r>
          </a:p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4" name="Espace réservé du texte 2">
            <a:extLst>
              <a:ext uri="{FF2B5EF4-FFF2-40B4-BE49-F238E27FC236}">
                <a16:creationId xmlns:a16="http://schemas.microsoft.com/office/drawing/2014/main" id="{7E9CC33D-1F7E-8B2A-4F0E-13B99AEA71B0}"/>
              </a:ext>
            </a:extLst>
          </p:cNvPr>
          <p:cNvSpPr txBox="1">
            <a:spLocks/>
          </p:cNvSpPr>
          <p:nvPr/>
        </p:nvSpPr>
        <p:spPr>
          <a:xfrm>
            <a:off x="5212451" y="1605263"/>
            <a:ext cx="6084813" cy="2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rgbClr val="333333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1219170" marR="0" lvl="1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828754" marR="0" lvl="2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2438339" marR="0" lvl="3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3047924" marR="0" lvl="4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3657509" marR="0" lvl="5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4267093" marR="0" lvl="6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4876678" marR="0" lvl="7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5486263" marR="0" lvl="8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203195" indent="0">
              <a:buFont typeface="DM Sans"/>
              <a:buNone/>
            </a:pPr>
            <a:endParaRPr lang="en-US" sz="2000" kern="0" dirty="0">
              <a:latin typeface="Bahnschrift" panose="020B0502040204020203" pitchFamily="34" charset="0"/>
            </a:endParaRPr>
          </a:p>
          <a:p>
            <a:r>
              <a:rPr lang="en-US" sz="2000" kern="0" dirty="0">
                <a:latin typeface="Bahnschrift" panose="020B0502040204020203" pitchFamily="34" charset="0"/>
              </a:rPr>
              <a:t>As Airlines we want to be able to share and consume, within a given framework, each others’ products in order to respond with the best possible offer to our customers</a:t>
            </a:r>
          </a:p>
          <a:p>
            <a:pPr marL="203195" indent="0">
              <a:buNone/>
            </a:pPr>
            <a:endParaRPr lang="en-US" sz="2000" kern="0" dirty="0">
              <a:latin typeface="Bahnschrift" panose="020B0502040204020203" pitchFamily="34" charset="0"/>
            </a:endParaRPr>
          </a:p>
          <a:p>
            <a:r>
              <a:rPr lang="en-US" sz="2000" kern="0" dirty="0">
                <a:latin typeface="Bahnschrift" panose="020B0502040204020203" pitchFamily="34" charset="0"/>
              </a:rPr>
              <a:t>As Airlines we want to be able to integrate content from suppliers outside of our industry transparently within our offers </a:t>
            </a:r>
          </a:p>
          <a:p>
            <a:pPr marL="203195" indent="0">
              <a:buFont typeface="DM Sans"/>
              <a:buNone/>
            </a:pPr>
            <a:endParaRPr lang="en-US" sz="2000" kern="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337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2BDACF-97DF-B67F-208F-94068A806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265" y="783128"/>
            <a:ext cx="10272000" cy="763600"/>
          </a:xfrm>
        </p:spPr>
        <p:txBody>
          <a:bodyPr/>
          <a:lstStyle/>
          <a:p>
            <a:r>
              <a:rPr lang="en-US" sz="3200" dirty="0">
                <a:solidFill>
                  <a:srgbClr val="C00000"/>
                </a:solidFill>
                <a:latin typeface="DM Sans" pitchFamily="2" charset="77"/>
              </a:rPr>
              <a:t>Definitions</a:t>
            </a:r>
            <a:endParaRPr lang="en-US" sz="2800" dirty="0">
              <a:solidFill>
                <a:srgbClr val="C00000"/>
              </a:solidFill>
              <a:latin typeface="DM Sans" pitchFamily="2" charset="77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AF35F3F-4ABB-FFB0-11CE-58DD57A22E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0550" y="3827720"/>
            <a:ext cx="2900400" cy="2558903"/>
          </a:xfrm>
        </p:spPr>
        <p:txBody>
          <a:bodyPr/>
          <a:lstStyle/>
          <a:p>
            <a:pPr marL="133350" indent="0"/>
            <a:r>
              <a:rPr lang="en-US" sz="1600" b="0" i="0" dirty="0">
                <a:solidFill>
                  <a:srgbClr val="002060"/>
                </a:solidFill>
                <a:effectLst/>
                <a:latin typeface="Bahnschrift" panose="020B0502040204020203" pitchFamily="34" charset="0"/>
              </a:rPr>
              <a:t>Is a list of services or items (products) that might be offered by an airline. The depth of detail provided in the catalogue, depends on each individual airline’s requirements, and use cases.  </a:t>
            </a:r>
            <a:endParaRPr lang="en-US" sz="1000" dirty="0">
              <a:solidFill>
                <a:srgbClr val="002060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2B708B91-B738-35B7-AAB6-B88F3306281A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596179" y="3827720"/>
            <a:ext cx="2900400" cy="2558903"/>
          </a:xfrm>
        </p:spPr>
        <p:txBody>
          <a:bodyPr/>
          <a:lstStyle/>
          <a:p>
            <a:pPr marL="152400" indent="0"/>
            <a:r>
              <a:rPr lang="en-US" sz="1600" b="0" i="0" dirty="0">
                <a:solidFill>
                  <a:srgbClr val="002060"/>
                </a:solidFill>
                <a:effectLst/>
                <a:latin typeface="Bahnschrift" panose="020B0502040204020203" pitchFamily="34" charset="0"/>
              </a:rPr>
              <a:t>Is a list of services or items (products) that a Supplier has chosen to make available for sale by the Airline Retailer. The content available in the catalogue, depends on the bilateral agreements (SRSIA and other partners).  </a:t>
            </a:r>
            <a:endParaRPr lang="en-US" sz="1000" dirty="0">
              <a:solidFill>
                <a:srgbClr val="002060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B1161F71-EEFC-CEBF-3282-9716DD68C4A1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7991816" y="3827720"/>
            <a:ext cx="2900400" cy="2558903"/>
          </a:xfrm>
        </p:spPr>
        <p:txBody>
          <a:bodyPr/>
          <a:lstStyle/>
          <a:p>
            <a:pPr marL="152400" indent="0"/>
            <a:r>
              <a:rPr lang="en-US" sz="1600" b="0" i="0" dirty="0">
                <a:solidFill>
                  <a:srgbClr val="002060"/>
                </a:solidFill>
                <a:effectLst/>
                <a:latin typeface="Bahnschrift" panose="020B0502040204020203" pitchFamily="34" charset="0"/>
              </a:rPr>
              <a:t>Is a list of Itineraries (origin, destination) an Airline, as a retailer, makes available to a Seller</a:t>
            </a:r>
          </a:p>
          <a:p>
            <a:endParaRPr lang="en-US" sz="1050" dirty="0">
              <a:solidFill>
                <a:srgbClr val="002060"/>
              </a:solidFill>
              <a:latin typeface="Bahnschrift" panose="020B0502040204020203" pitchFamily="34" charset="0"/>
            </a:endParaRPr>
          </a:p>
          <a:p>
            <a:r>
              <a:rPr lang="en-US" sz="1050" b="0" i="0" dirty="0">
                <a:solidFill>
                  <a:srgbClr val="002060"/>
                </a:solidFill>
                <a:effectLst/>
                <a:latin typeface="Bahnschrift" panose="020B0502040204020203" pitchFamily="34" charset="0"/>
              </a:rPr>
              <a:t> </a:t>
            </a:r>
            <a:endParaRPr lang="en-US" sz="1050" dirty="0">
              <a:solidFill>
                <a:srgbClr val="002060"/>
              </a:solidFill>
              <a:latin typeface="Bahnschrift" panose="020B0502040204020203" pitchFamily="34" charset="0"/>
            </a:endParaRPr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E7D6EF43-5EBB-EBFA-CC5C-0128042F8A4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193461" y="3200261"/>
            <a:ext cx="2900400" cy="662000"/>
          </a:xfrm>
        </p:spPr>
        <p:txBody>
          <a:bodyPr/>
          <a:lstStyle/>
          <a:p>
            <a:r>
              <a:rPr lang="en-US" sz="2400" dirty="0">
                <a:latin typeface="Bahnschrift" panose="020B0502040204020203" pitchFamily="34" charset="0"/>
              </a:rPr>
              <a:t>Airline Catalog</a:t>
            </a:r>
          </a:p>
        </p:txBody>
      </p:sp>
      <p:sp>
        <p:nvSpPr>
          <p:cNvPr id="7" name="Sous-titre 6">
            <a:extLst>
              <a:ext uri="{FF2B5EF4-FFF2-40B4-BE49-F238E27FC236}">
                <a16:creationId xmlns:a16="http://schemas.microsoft.com/office/drawing/2014/main" id="{90592AF7-B792-8E79-91D9-9C61A5EAAE40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4589094" y="3200261"/>
            <a:ext cx="2900400" cy="662000"/>
          </a:xfrm>
        </p:spPr>
        <p:txBody>
          <a:bodyPr/>
          <a:lstStyle/>
          <a:p>
            <a:r>
              <a:rPr lang="en-US" sz="2400" dirty="0">
                <a:latin typeface="Bahnschrift" panose="020B0502040204020203" pitchFamily="34" charset="0"/>
              </a:rPr>
              <a:t>Supplier Catalog</a:t>
            </a:r>
          </a:p>
        </p:txBody>
      </p:sp>
      <p:sp>
        <p:nvSpPr>
          <p:cNvPr id="8" name="Sous-titre 7">
            <a:extLst>
              <a:ext uri="{FF2B5EF4-FFF2-40B4-BE49-F238E27FC236}">
                <a16:creationId xmlns:a16="http://schemas.microsoft.com/office/drawing/2014/main" id="{A05823AC-5F83-6ADF-CD00-81484E76F4E1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7963461" y="3171907"/>
            <a:ext cx="2900400" cy="662000"/>
          </a:xfrm>
        </p:spPr>
        <p:txBody>
          <a:bodyPr/>
          <a:lstStyle/>
          <a:p>
            <a:r>
              <a:rPr lang="en-US" sz="2400" dirty="0">
                <a:latin typeface="Bahnschrift" panose="020B0502040204020203" pitchFamily="34" charset="0"/>
              </a:rPr>
              <a:t>Airline Profile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C9AC7F4B-1723-0201-F3FD-B4A8448FDAE1}"/>
              </a:ext>
            </a:extLst>
          </p:cNvPr>
          <p:cNvSpPr txBox="1">
            <a:spLocks/>
          </p:cNvSpPr>
          <p:nvPr/>
        </p:nvSpPr>
        <p:spPr>
          <a:xfrm rot="16200000">
            <a:off x="10245827" y="2952443"/>
            <a:ext cx="3239662" cy="538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Font typeface="DM Sans"/>
              <a:buNone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152400" indent="0"/>
            <a:r>
              <a:rPr lang="en-US" kern="0" dirty="0">
                <a:latin typeface="Bahnschrift" panose="020B0502040204020203" pitchFamily="34" charset="0"/>
              </a:rPr>
              <a:t>The Supplier Catalog as well as the Airline Profile are derivates of the Airline Catalog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4E2AFA2-8DEF-25E7-22FF-648D768E99B3}"/>
              </a:ext>
            </a:extLst>
          </p:cNvPr>
          <p:cNvSpPr txBox="1"/>
          <p:nvPr/>
        </p:nvSpPr>
        <p:spPr>
          <a:xfrm>
            <a:off x="1084521" y="1579786"/>
            <a:ext cx="981030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03195" indent="0">
              <a:buNone/>
            </a:pPr>
            <a:r>
              <a:rPr lang="en-US" sz="2400" b="1" i="0" dirty="0">
                <a:effectLst/>
                <a:latin typeface="Bahnschrift" panose="020B0502040204020203" pitchFamily="34" charset="0"/>
              </a:rPr>
              <a:t>Product management</a:t>
            </a:r>
            <a:r>
              <a:rPr lang="en-US" sz="2400" b="0" i="0" dirty="0">
                <a:effectLst/>
                <a:latin typeface="Bahnschrift" panose="020B0502040204020203" pitchFamily="34" charset="0"/>
              </a:rPr>
              <a:t> </a:t>
            </a:r>
            <a:r>
              <a:rPr lang="en-US" sz="1800" b="0" i="0" dirty="0">
                <a:solidFill>
                  <a:srgbClr val="022A4C"/>
                </a:solidFill>
                <a:effectLst/>
                <a:latin typeface="Bahnschrift" panose="020B0502040204020203" pitchFamily="34" charset="0"/>
              </a:rPr>
              <a:t>is an organizational function that aims to maximize the value of a product by optimizing every step of the product lifecycle. </a:t>
            </a: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12" name="Flèche vers le bas 11">
            <a:extLst>
              <a:ext uri="{FF2B5EF4-FFF2-40B4-BE49-F238E27FC236}">
                <a16:creationId xmlns:a16="http://schemas.microsoft.com/office/drawing/2014/main" id="{9E3F9406-2486-BA81-116D-13A2EEBAECE3}"/>
              </a:ext>
            </a:extLst>
          </p:cNvPr>
          <p:cNvSpPr/>
          <p:nvPr/>
        </p:nvSpPr>
        <p:spPr>
          <a:xfrm>
            <a:off x="1460205" y="2551809"/>
            <a:ext cx="2254103" cy="6166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èche vers le bas 12">
            <a:extLst>
              <a:ext uri="{FF2B5EF4-FFF2-40B4-BE49-F238E27FC236}">
                <a16:creationId xmlns:a16="http://schemas.microsoft.com/office/drawing/2014/main" id="{EB5BB1F4-C13B-E3C7-2115-81CFDD493BDE}"/>
              </a:ext>
            </a:extLst>
          </p:cNvPr>
          <p:cNvSpPr/>
          <p:nvPr/>
        </p:nvSpPr>
        <p:spPr>
          <a:xfrm>
            <a:off x="4837814" y="2541177"/>
            <a:ext cx="2254103" cy="6166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èche vers le bas 13">
            <a:extLst>
              <a:ext uri="{FF2B5EF4-FFF2-40B4-BE49-F238E27FC236}">
                <a16:creationId xmlns:a16="http://schemas.microsoft.com/office/drawing/2014/main" id="{437D9D64-E0C3-A6EB-6A94-B5E496302331}"/>
              </a:ext>
            </a:extLst>
          </p:cNvPr>
          <p:cNvSpPr/>
          <p:nvPr/>
        </p:nvSpPr>
        <p:spPr>
          <a:xfrm>
            <a:off x="8013405" y="2541176"/>
            <a:ext cx="2254103" cy="61668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72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BEB640-E286-1335-6D0B-647AF7172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Objectives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B66CB5F-882D-3E8F-F202-BDBCF7D33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2961" y="1538176"/>
            <a:ext cx="10392108" cy="2899145"/>
          </a:xfrm>
        </p:spPr>
        <p:txBody>
          <a:bodyPr/>
          <a:lstStyle/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  <a:p>
            <a:pPr marL="203195" indent="0">
              <a:buNone/>
            </a:pPr>
            <a:r>
              <a:rPr lang="en-US" sz="2000" dirty="0">
                <a:latin typeface="Bahnschrift" panose="020B0502040204020203" pitchFamily="34" charset="0"/>
              </a:rPr>
              <a:t>Describe &amp; Specify product management-related Business Capabilities, Requirements and Principles within the scope of B2B product information interactions between airlines and their partners.</a:t>
            </a:r>
          </a:p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  <a:p>
            <a:pPr marL="203195" indent="0">
              <a:buNone/>
            </a:pPr>
            <a:r>
              <a:rPr lang="en-US" sz="2000" dirty="0">
                <a:latin typeface="Bahnschrift" panose="020B0502040204020203" pitchFamily="34" charset="0"/>
              </a:rPr>
              <a:t>Thus, enabling a standardized, unambiguous definition for product information and their exchange.</a:t>
            </a:r>
          </a:p>
          <a:p>
            <a:pPr marL="203195" indent="0">
              <a:buNone/>
            </a:pPr>
            <a:r>
              <a:rPr lang="en-US" sz="2000" dirty="0">
                <a:latin typeface="Bahnschrift" panose="020B0502040204020203" pitchFamily="34" charset="0"/>
              </a:rPr>
              <a:t> </a:t>
            </a:r>
          </a:p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78A3E78-AA80-6003-5AA7-B3AC939CC232}"/>
              </a:ext>
            </a:extLst>
          </p:cNvPr>
          <p:cNvSpPr txBox="1"/>
          <p:nvPr/>
        </p:nvSpPr>
        <p:spPr>
          <a:xfrm rot="16200000">
            <a:off x="39506" y="2273975"/>
            <a:ext cx="13965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C00000"/>
                </a:solidFill>
                <a:latin typeface="Bahnschrift" panose="020B0502040204020203" pitchFamily="34" charset="0"/>
              </a:rPr>
              <a:t>Output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CAE4513-EBB0-994C-CE6E-1491BB3FCBB2}"/>
              </a:ext>
            </a:extLst>
          </p:cNvPr>
          <p:cNvSpPr txBox="1"/>
          <p:nvPr/>
        </p:nvSpPr>
        <p:spPr>
          <a:xfrm rot="16200000">
            <a:off x="-154648" y="4304792"/>
            <a:ext cx="1811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C00000"/>
                </a:solidFill>
                <a:latin typeface="Bahnschrift" panose="020B0502040204020203" pitchFamily="34" charset="0"/>
              </a:rPr>
              <a:t>Outcome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353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F81E64-BA71-B33C-5252-F1738AA32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Interactions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8910615-AAAC-649C-3041-C22A3B82A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760" y="1200256"/>
            <a:ext cx="10854393" cy="5396578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5AA8E38-A679-E153-D71C-878D3BF11C57}"/>
              </a:ext>
            </a:extLst>
          </p:cNvPr>
          <p:cNvSpPr txBox="1"/>
          <p:nvPr/>
        </p:nvSpPr>
        <p:spPr>
          <a:xfrm rot="1301559">
            <a:off x="9830041" y="762822"/>
            <a:ext cx="2377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To be updated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EB9B707-2EED-CA19-E8BC-8538FD91B4C7}"/>
              </a:ext>
            </a:extLst>
          </p:cNvPr>
          <p:cNvSpPr txBox="1"/>
          <p:nvPr/>
        </p:nvSpPr>
        <p:spPr>
          <a:xfrm>
            <a:off x="6627629" y="171538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NDC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DBEA99E-9BD0-ABBC-5965-464D32B37760}"/>
              </a:ext>
            </a:extLst>
          </p:cNvPr>
          <p:cNvSpPr txBox="1"/>
          <p:nvPr/>
        </p:nvSpPr>
        <p:spPr>
          <a:xfrm>
            <a:off x="6616996" y="406518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NDC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A08C766-B72D-50E2-6FFD-39C7402CC049}"/>
              </a:ext>
            </a:extLst>
          </p:cNvPr>
          <p:cNvSpPr txBox="1"/>
          <p:nvPr/>
        </p:nvSpPr>
        <p:spPr>
          <a:xfrm>
            <a:off x="9027042" y="307280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NDC</a:t>
            </a:r>
          </a:p>
        </p:txBody>
      </p:sp>
    </p:spTree>
    <p:extLst>
      <p:ext uri="{BB962C8B-B14F-4D97-AF65-F5344CB8AC3E}">
        <p14:creationId xmlns:p14="http://schemas.microsoft.com/office/powerpoint/2010/main" val="2160217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C57807-CC61-B00A-CC3B-36038C34B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Intent: utterly incomplete list of user stories</a:t>
            </a:r>
          </a:p>
        </p:txBody>
      </p: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8274608F-18E7-3D09-C726-EE1BB097B5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9400955"/>
              </p:ext>
            </p:extLst>
          </p:nvPr>
        </p:nvGraphicFramePr>
        <p:xfrm>
          <a:off x="339967" y="1454638"/>
          <a:ext cx="11183816" cy="5146294"/>
        </p:xfrm>
        <a:graphic>
          <a:graphicData uri="http://schemas.openxmlformats.org/drawingml/2006/table">
            <a:tbl>
              <a:tblPr/>
              <a:tblGrid>
                <a:gridCol w="2795954">
                  <a:extLst>
                    <a:ext uri="{9D8B030D-6E8A-4147-A177-3AD203B41FA5}">
                      <a16:colId xmlns:a16="http://schemas.microsoft.com/office/drawing/2014/main" val="2968051241"/>
                    </a:ext>
                  </a:extLst>
                </a:gridCol>
                <a:gridCol w="2795954">
                  <a:extLst>
                    <a:ext uri="{9D8B030D-6E8A-4147-A177-3AD203B41FA5}">
                      <a16:colId xmlns:a16="http://schemas.microsoft.com/office/drawing/2014/main" val="2771569564"/>
                    </a:ext>
                  </a:extLst>
                </a:gridCol>
                <a:gridCol w="3376248">
                  <a:extLst>
                    <a:ext uri="{9D8B030D-6E8A-4147-A177-3AD203B41FA5}">
                      <a16:colId xmlns:a16="http://schemas.microsoft.com/office/drawing/2014/main" val="3547815822"/>
                    </a:ext>
                  </a:extLst>
                </a:gridCol>
                <a:gridCol w="2215660">
                  <a:extLst>
                    <a:ext uri="{9D8B030D-6E8A-4147-A177-3AD203B41FA5}">
                      <a16:colId xmlns:a16="http://schemas.microsoft.com/office/drawing/2014/main" val="4104650229"/>
                    </a:ext>
                  </a:extLst>
                </a:gridCol>
              </a:tblGrid>
              <a:tr h="104535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As an/a &lt;Role&gt;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I want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so that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Theme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9375828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the latest up to date detailed product information available from my suppliers</a:t>
                      </a:r>
                    </a:p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( shape / form / conditions / ... full list to be determined )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I can propose the most relevant and accurate offers to my customers and have my offer engine use the avaialble data without any restriction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User Experience / Inspiration / Aquisition</a:t>
                      </a:r>
                    </a:p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#existing products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976584"/>
                  </a:ext>
                </a:extLst>
              </a:tr>
              <a:tr h="152582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to propose the best shopping expirience to my customers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Customers can easily find detailed product information about each product, including specifications, features, and benefits. This can help anyone to make an informed purchasing decision.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200" noProof="0">
                        <a:solidFill>
                          <a:srgbClr val="1A1A1A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606377"/>
                  </a:ext>
                </a:extLst>
              </a:tr>
              <a:tr h="420983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Customer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to do easy multi criteria search based shopping. Text based search would be perfect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I get the most relevant offers rapidly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200" noProof="0">
                        <a:solidFill>
                          <a:srgbClr val="1A1A1A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1812357"/>
                  </a:ext>
                </a:extLst>
              </a:tr>
              <a:tr h="420983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 dirty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up to date information about product delivery for orders </a:t>
                      </a:r>
                      <a:r>
                        <a:rPr lang="en-US" sz="1200" noProof="0" dirty="0" err="1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i</a:t>
                      </a:r>
                      <a:r>
                        <a:rPr lang="en-US" sz="1200" noProof="0" dirty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 placed with my supplier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I can react accordingly in case of issues with the delivery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200" noProof="0">
                        <a:solidFill>
                          <a:srgbClr val="1A1A1A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4620258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 dirty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to be able to transparently exchange product configuration information with the supplier and vice versa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 dirty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to honor specific agreement / products as defined in the mutual agreements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#new products</a:t>
                      </a:r>
                    </a:p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#extensibility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2931283"/>
                  </a:ext>
                </a:extLst>
              </a:tr>
              <a:tr h="658318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Airline - Retailer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to be in control of the information provided by a supplier catalog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only the important / pertinent information is present for creating offers thus optimizing my ressource consumption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#extensibility</a:t>
                      </a:r>
                    </a:p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#optional/mandatory</a:t>
                      </a:r>
                    </a:p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#schema repository / management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5585015"/>
                  </a:ext>
                </a:extLst>
              </a:tr>
              <a:tr h="579206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Airline - Supplier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to provide the most upto date and complete product information to my retailers within an bilaterally agreed scope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the call rate for offers will be optimized and therefore the conversion rate shall increase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noProof="0" dirty="0">
                          <a:solidFill>
                            <a:srgbClr val="1A1A1A"/>
                          </a:solidFill>
                          <a:effectLst/>
                          <a:latin typeface="Bahnschrift" panose="020B0502040204020203" pitchFamily="34" charset="0"/>
                        </a:rPr>
                        <a:t>#Traffic #Conversion</a:t>
                      </a:r>
                    </a:p>
                  </a:txBody>
                  <a:tcPr marL="25423" marR="25423" marT="12712" marB="12712">
                    <a:lnL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9A9A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6156304"/>
                  </a:ext>
                </a:extLst>
              </a:tr>
            </a:tbl>
          </a:graphicData>
        </a:graphic>
      </p:graphicFrame>
      <p:sp>
        <p:nvSpPr>
          <p:cNvPr id="10" name="ZoneTexte 9">
            <a:extLst>
              <a:ext uri="{FF2B5EF4-FFF2-40B4-BE49-F238E27FC236}">
                <a16:creationId xmlns:a16="http://schemas.microsoft.com/office/drawing/2014/main" id="{5EE36840-69AD-67FE-545A-27311EB55116}"/>
              </a:ext>
            </a:extLst>
          </p:cNvPr>
          <p:cNvSpPr txBox="1"/>
          <p:nvPr/>
        </p:nvSpPr>
        <p:spPr>
          <a:xfrm rot="1301559">
            <a:off x="9721789" y="426392"/>
            <a:ext cx="2377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To be completed</a:t>
            </a:r>
          </a:p>
        </p:txBody>
      </p:sp>
    </p:spTree>
    <p:extLst>
      <p:ext uri="{BB962C8B-B14F-4D97-AF65-F5344CB8AC3E}">
        <p14:creationId xmlns:p14="http://schemas.microsoft.com/office/powerpoint/2010/main" val="3967805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BEB640-E286-1335-6D0B-647AF7172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Principles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B66CB5F-882D-3E8F-F202-BDBCF7D33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139" y="1427526"/>
            <a:ext cx="10455630" cy="4181020"/>
          </a:xfrm>
        </p:spPr>
        <p:txBody>
          <a:bodyPr/>
          <a:lstStyle/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  <a:p>
            <a:r>
              <a:rPr lang="en-US" sz="2000" dirty="0">
                <a:latin typeface="Bahnschrift" panose="020B0502040204020203" pitchFamily="34" charset="0"/>
              </a:rPr>
              <a:t>Specify &lt;&lt; Product Management &gt;&gt;  related Business Capabilities and Requirements and base Principles </a:t>
            </a:r>
          </a:p>
          <a:p>
            <a:endParaRPr lang="en-US" sz="2000" dirty="0">
              <a:latin typeface="Bahnschrift" panose="020B0502040204020203" pitchFamily="34" charset="0"/>
            </a:endParaRPr>
          </a:p>
          <a:p>
            <a:endParaRPr lang="en-US" sz="2000" dirty="0">
              <a:latin typeface="Bahnschrift" panose="020B0502040204020203" pitchFamily="34" charset="0"/>
            </a:endParaRPr>
          </a:p>
          <a:p>
            <a:pPr marL="203195" indent="0">
              <a:buNone/>
            </a:pPr>
            <a:r>
              <a:rPr lang="en-US" sz="2000" dirty="0">
                <a:latin typeface="Bahnschrift" panose="020B0502040204020203" pitchFamily="34" charset="0"/>
              </a:rPr>
              <a:t> </a:t>
            </a:r>
          </a:p>
          <a:p>
            <a:pPr marL="203195" indent="0">
              <a:buNone/>
            </a:pPr>
            <a:endParaRPr lang="en-US" sz="2000" dirty="0">
              <a:latin typeface="Bahnschrift" panose="020B0502040204020203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FA5E703-6D94-1494-7058-5F7F0A58B8AB}"/>
              </a:ext>
            </a:extLst>
          </p:cNvPr>
          <p:cNvSpPr txBox="1"/>
          <p:nvPr/>
        </p:nvSpPr>
        <p:spPr>
          <a:xfrm>
            <a:off x="3017715" y="2889081"/>
            <a:ext cx="54361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List add here some Key Principles from the Principles documents / To be done</a:t>
            </a:r>
          </a:p>
        </p:txBody>
      </p:sp>
    </p:spTree>
    <p:extLst>
      <p:ext uri="{BB962C8B-B14F-4D97-AF65-F5344CB8AC3E}">
        <p14:creationId xmlns:p14="http://schemas.microsoft.com/office/powerpoint/2010/main" val="1453228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678A46-8129-D803-479D-ED227AE13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989" y="5775295"/>
            <a:ext cx="10272000" cy="565121"/>
          </a:xfrm>
        </p:spPr>
        <p:txBody>
          <a:bodyPr/>
          <a:lstStyle/>
          <a:p>
            <a:r>
              <a:rPr lang="en-US" sz="2800" dirty="0"/>
              <a:t>Simplified Problem Statement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B99AD11-99D5-34D0-6CF9-FBABA2FFE364}"/>
              </a:ext>
            </a:extLst>
          </p:cNvPr>
          <p:cNvSpPr txBox="1"/>
          <p:nvPr/>
        </p:nvSpPr>
        <p:spPr>
          <a:xfrm>
            <a:off x="327804" y="854015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DM Sans" pitchFamily="2" charset="77"/>
              </a:rPr>
              <a:t>Airline A</a:t>
            </a:r>
          </a:p>
          <a:p>
            <a:r>
              <a:rPr lang="en-US" dirty="0">
                <a:solidFill>
                  <a:srgbClr val="C00000"/>
                </a:solidFill>
                <a:latin typeface="DM Sans" pitchFamily="2" charset="77"/>
              </a:rPr>
              <a:t>Retailer(Buyer)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E353565-5223-9B7C-06BC-D184E3479944}"/>
              </a:ext>
            </a:extLst>
          </p:cNvPr>
          <p:cNvSpPr txBox="1"/>
          <p:nvPr/>
        </p:nvSpPr>
        <p:spPr>
          <a:xfrm>
            <a:off x="9822610" y="885645"/>
            <a:ext cx="2137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DM Sans" pitchFamily="2" charset="77"/>
              </a:rPr>
              <a:t>Airline B / Partner</a:t>
            </a:r>
          </a:p>
          <a:p>
            <a:r>
              <a:rPr lang="en-US" dirty="0">
                <a:solidFill>
                  <a:srgbClr val="C00000"/>
                </a:solidFill>
                <a:latin typeface="DM Sans" pitchFamily="2" charset="77"/>
              </a:rPr>
              <a:t>Supplier</a:t>
            </a:r>
          </a:p>
        </p:txBody>
      </p:sp>
      <p:pic>
        <p:nvPicPr>
          <p:cNvPr id="14340" name="Picture 4">
            <a:extLst>
              <a:ext uri="{FF2B5EF4-FFF2-40B4-BE49-F238E27FC236}">
                <a16:creationId xmlns:a16="http://schemas.microsoft.com/office/drawing/2014/main" id="{10845FA1-E7E1-1F98-1D67-E1217487D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8852" y="1388440"/>
            <a:ext cx="8833449" cy="2768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3764CA82-1056-9992-D277-302B21E518B2}"/>
              </a:ext>
            </a:extLst>
          </p:cNvPr>
          <p:cNvSpPr txBox="1"/>
          <p:nvPr/>
        </p:nvSpPr>
        <p:spPr>
          <a:xfrm>
            <a:off x="4258574" y="4491485"/>
            <a:ext cx="32688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DM Sans" pitchFamily="2" charset="77"/>
              </a:rPr>
              <a:t>Receiver/Sender Interface</a:t>
            </a:r>
          </a:p>
          <a:p>
            <a:pPr algn="ctr"/>
            <a:r>
              <a:rPr lang="en-US" sz="1600" b="1" dirty="0">
                <a:solidFill>
                  <a:srgbClr val="C00000"/>
                </a:solidFill>
                <a:latin typeface="DM Sans" pitchFamily="2" charset="77"/>
              </a:rPr>
              <a:t>speak the same language to understand each other</a:t>
            </a:r>
          </a:p>
        </p:txBody>
      </p:sp>
      <p:cxnSp>
        <p:nvCxnSpPr>
          <p:cNvPr id="9" name="Connecteur en arc 8">
            <a:extLst>
              <a:ext uri="{FF2B5EF4-FFF2-40B4-BE49-F238E27FC236}">
                <a16:creationId xmlns:a16="http://schemas.microsoft.com/office/drawing/2014/main" id="{4CC4E046-2B30-4375-D732-C223089B7FFE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>
            <a:off x="2812286" y="2941672"/>
            <a:ext cx="1446289" cy="198070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necteur en arc 10">
            <a:extLst>
              <a:ext uri="{FF2B5EF4-FFF2-40B4-BE49-F238E27FC236}">
                <a16:creationId xmlns:a16="http://schemas.microsoft.com/office/drawing/2014/main" id="{C611A2F7-BB3B-554D-8DC3-C8AA65B5B5A5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7527418" y="2932981"/>
            <a:ext cx="1245646" cy="198939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8DC06366-0B8F-D71C-9601-1F54C1EA4C68}"/>
              </a:ext>
            </a:extLst>
          </p:cNvPr>
          <p:cNvSpPr txBox="1"/>
          <p:nvPr/>
        </p:nvSpPr>
        <p:spPr>
          <a:xfrm>
            <a:off x="9641457" y="3953773"/>
            <a:ext cx="25505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4E4B63"/>
                </a:solidFill>
                <a:latin typeface="DM Sans" pitchFamily="2" charset="77"/>
              </a:rPr>
              <a:t>Note</a:t>
            </a:r>
            <a:r>
              <a:rPr lang="en-US" sz="1400" dirty="0">
                <a:solidFill>
                  <a:srgbClr val="4E4B63"/>
                </a:solidFill>
                <a:latin typeface="DM Sans" pitchFamily="2" charset="77"/>
              </a:rPr>
              <a:t>: We do not imply ANY concrete implementation type of the exchange here. The only business requirement is that everyone in the exchange understands the ‘language’ in an unambiguous way</a:t>
            </a:r>
            <a:endParaRPr lang="en-US" sz="1200" dirty="0">
              <a:solidFill>
                <a:srgbClr val="4E4B63"/>
              </a:solidFill>
              <a:latin typeface="DM Sans" pitchFamily="2" charset="77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0C87A074-231D-D911-B861-EE7CDE3C0499}"/>
              </a:ext>
            </a:extLst>
          </p:cNvPr>
          <p:cNvSpPr txBox="1"/>
          <p:nvPr/>
        </p:nvSpPr>
        <p:spPr>
          <a:xfrm>
            <a:off x="5808453" y="1270956"/>
            <a:ext cx="1532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DM Sans" pitchFamily="2" charset="77"/>
              </a:rPr>
              <a:t>CONTAINER</a:t>
            </a:r>
            <a:endParaRPr lang="en-US" sz="1600" b="1" dirty="0">
              <a:solidFill>
                <a:srgbClr val="0070C0"/>
              </a:solidFill>
              <a:latin typeface="DM Sans" pitchFamily="2" charset="77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3BA5E93B-4F14-3597-9C4B-FA2532F72614}"/>
              </a:ext>
            </a:extLst>
          </p:cNvPr>
          <p:cNvSpPr txBox="1"/>
          <p:nvPr/>
        </p:nvSpPr>
        <p:spPr>
          <a:xfrm>
            <a:off x="7522234" y="310550"/>
            <a:ext cx="1345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DM Sans" pitchFamily="2" charset="77"/>
              </a:rPr>
              <a:t>CONTENT</a:t>
            </a:r>
            <a:endParaRPr lang="en-US" sz="1600" b="1" dirty="0">
              <a:solidFill>
                <a:srgbClr val="C00000"/>
              </a:solidFill>
              <a:latin typeface="DM Sans" pitchFamily="2" charset="77"/>
            </a:endParaRPr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5048630A-5380-B340-3C22-FF0EE2C48488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7841411" y="679882"/>
            <a:ext cx="353683" cy="1890789"/>
          </a:xfrm>
          <a:prstGeom prst="straightConnector1">
            <a:avLst/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4845F85B-806C-A98C-2DD9-7949601334F4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6574766" y="1640288"/>
            <a:ext cx="490268" cy="749229"/>
          </a:xfrm>
          <a:prstGeom prst="straightConnector1">
            <a:avLst/>
          </a:prstGeom>
          <a:ln w="2222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990697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dministrative Process Review Meeting by Slidesgo">
  <a:themeElements>
    <a:clrScheme name="Simple Light">
      <a:dk1>
        <a:srgbClr val="000000"/>
      </a:dk1>
      <a:lt1>
        <a:srgbClr val="F7F7F7"/>
      </a:lt1>
      <a:dk2>
        <a:srgbClr val="5757FF"/>
      </a:dk2>
      <a:lt2>
        <a:srgbClr val="FF1D25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28211</TotalTime>
  <Words>2791</Words>
  <Application>Microsoft Macintosh PowerPoint</Application>
  <PresentationFormat>Grand écran</PresentationFormat>
  <Paragraphs>390</Paragraphs>
  <Slides>24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24</vt:i4>
      </vt:variant>
    </vt:vector>
  </HeadingPairs>
  <TitlesOfParts>
    <vt:vector size="36" baseType="lpstr">
      <vt:lpstr>Aktiv Grotesk</vt:lpstr>
      <vt:lpstr>Anaheim</vt:lpstr>
      <vt:lpstr>Arial</vt:lpstr>
      <vt:lpstr>Bahnschrift</vt:lpstr>
      <vt:lpstr>Calibri</vt:lpstr>
      <vt:lpstr>Calibri Light</vt:lpstr>
      <vt:lpstr>DM Sans</vt:lpstr>
      <vt:lpstr>Fira Code</vt:lpstr>
      <vt:lpstr>Open Sans</vt:lpstr>
      <vt:lpstr>OpenSans</vt:lpstr>
      <vt:lpstr>Thème Office</vt:lpstr>
      <vt:lpstr>Administrative Process Review Meeting by Slidesgo</vt:lpstr>
      <vt:lpstr>Présentation PowerPoint</vt:lpstr>
      <vt:lpstr>Table of contents</vt:lpstr>
      <vt:lpstr>Introduction</vt:lpstr>
      <vt:lpstr>Definitions</vt:lpstr>
      <vt:lpstr>Objectives</vt:lpstr>
      <vt:lpstr>Interactions</vt:lpstr>
      <vt:lpstr>Intent: utterly incomplete list of user stories</vt:lpstr>
      <vt:lpstr>Principles</vt:lpstr>
      <vt:lpstr>Simplified Problem Statement</vt:lpstr>
      <vt:lpstr>All of the above, as a common denominator, requires an unambiguous and extensible model allowing to describe the meaning of the products shared. </vt:lpstr>
      <vt:lpstr>Meta</vt:lpstr>
      <vt:lpstr>Présentation PowerPoint</vt:lpstr>
      <vt:lpstr>Product</vt:lpstr>
      <vt:lpstr>Product</vt:lpstr>
      <vt:lpstr>Product</vt:lpstr>
      <vt:lpstr>Présentation PowerPoint</vt:lpstr>
      <vt:lpstr>Attention Points</vt:lpstr>
      <vt:lpstr>Available eBusiness Standards</vt:lpstr>
      <vt:lpstr>Proposal</vt:lpstr>
      <vt:lpstr>Business Stories</vt:lpstr>
      <vt:lpstr>Business Stories</vt:lpstr>
      <vt:lpstr>Business Stories</vt:lpstr>
      <vt:lpstr>Themes Capabilities / Requirements</vt:lpstr>
      <vt:lpstr>Product &amp; Catalog definitions Capabilities / Requirements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Baues, Gregor (PSIN AR) - AF</dc:creator>
  <cp:lastModifiedBy>Baues, Gregor (PSIN AR) - AF</cp:lastModifiedBy>
  <cp:revision>14</cp:revision>
  <dcterms:created xsi:type="dcterms:W3CDTF">2023-05-24T07:04:11Z</dcterms:created>
  <dcterms:modified xsi:type="dcterms:W3CDTF">2023-06-16T07:46:59Z</dcterms:modified>
</cp:coreProperties>
</file>

<file path=docProps/thumbnail.jpeg>
</file>